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66" r:id="rId5"/>
    <p:sldId id="454" r:id="rId6"/>
    <p:sldId id="457" r:id="rId7"/>
    <p:sldId id="456" r:id="rId8"/>
    <p:sldId id="256" r:id="rId9"/>
    <p:sldId id="413" r:id="rId10"/>
    <p:sldId id="390" r:id="rId11"/>
    <p:sldId id="424" r:id="rId12"/>
    <p:sldId id="425" r:id="rId13"/>
    <p:sldId id="423" r:id="rId14"/>
    <p:sldId id="421" r:id="rId15"/>
    <p:sldId id="426" r:id="rId16"/>
    <p:sldId id="422" r:id="rId17"/>
    <p:sldId id="429" r:id="rId18"/>
    <p:sldId id="427" r:id="rId19"/>
    <p:sldId id="458" r:id="rId20"/>
    <p:sldId id="459" r:id="rId21"/>
    <p:sldId id="441" r:id="rId22"/>
    <p:sldId id="431" r:id="rId23"/>
    <p:sldId id="450" r:id="rId24"/>
    <p:sldId id="452" r:id="rId25"/>
    <p:sldId id="461" r:id="rId26"/>
    <p:sldId id="4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9EB"/>
    <a:srgbClr val="005EB8"/>
    <a:srgbClr val="FFC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0"/>
    <p:restoredTop sz="94722"/>
  </p:normalViewPr>
  <p:slideViewPr>
    <p:cSldViewPr snapToGrid="0">
      <p:cViewPr varScale="1">
        <p:scale>
          <a:sx n="105" d="100"/>
          <a:sy n="105" d="100"/>
        </p:scale>
        <p:origin x="192" y="4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814A3D-7D55-6545-8D7C-310398795B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Regular"/>
            </a:endParaRPr>
          </a:p>
        </p:txBody>
      </p:sp>
      <p:sp>
        <p:nvSpPr>
          <p:cNvPr id="3" name="Date Placeholder 2">
            <a:extLst>
              <a:ext uri="{FF2B5EF4-FFF2-40B4-BE49-F238E27FC236}">
                <a16:creationId xmlns:a16="http://schemas.microsoft.com/office/drawing/2014/main" id="{BC6C6D37-C37E-9A4F-9217-9E4D69FE88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4575B7-3A3F-BF4E-97BA-F5E3975F94AB}" type="datetimeFigureOut">
              <a:rPr lang="en-US" smtClean="0">
                <a:latin typeface="Arial Regular"/>
              </a:rPr>
              <a:t>10/4/21</a:t>
            </a:fld>
            <a:endParaRPr lang="en-US">
              <a:latin typeface="Arial Regular"/>
            </a:endParaRPr>
          </a:p>
        </p:txBody>
      </p:sp>
      <p:sp>
        <p:nvSpPr>
          <p:cNvPr id="4" name="Footer Placeholder 3">
            <a:extLst>
              <a:ext uri="{FF2B5EF4-FFF2-40B4-BE49-F238E27FC236}">
                <a16:creationId xmlns:a16="http://schemas.microsoft.com/office/drawing/2014/main" id="{21849AD5-2786-704A-83EC-FCAA3F439C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Regular"/>
            </a:endParaRPr>
          </a:p>
        </p:txBody>
      </p:sp>
      <p:sp>
        <p:nvSpPr>
          <p:cNvPr id="5" name="Slide Number Placeholder 4">
            <a:extLst>
              <a:ext uri="{FF2B5EF4-FFF2-40B4-BE49-F238E27FC236}">
                <a16:creationId xmlns:a16="http://schemas.microsoft.com/office/drawing/2014/main" id="{E830C9A5-7994-5C4D-936B-19751D0B7D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C28B30-489E-DB4E-B1ED-CC91FCEB2E3E}" type="slidenum">
              <a:rPr lang="en-US" smtClean="0">
                <a:latin typeface="Arial Regular"/>
              </a:rPr>
              <a:t>‹#›</a:t>
            </a:fld>
            <a:endParaRPr lang="en-US">
              <a:latin typeface="Arial Regular"/>
            </a:endParaRPr>
          </a:p>
        </p:txBody>
      </p:sp>
    </p:spTree>
    <p:extLst>
      <p:ext uri="{BB962C8B-B14F-4D97-AF65-F5344CB8AC3E}">
        <p14:creationId xmlns:p14="http://schemas.microsoft.com/office/powerpoint/2010/main" val="2541021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87F94793-12FA-4F4A-97A2-D0FAA49BE0FD}" type="datetimeFigureOut">
              <a:rPr lang="en-US" smtClean="0"/>
              <a:pPr/>
              <a:t>10/4/21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340B44DF-38BA-414B-A4D0-B68DFA662D13}" type="slidenum">
              <a:rPr lang="en-US" smtClean="0"/>
              <a:pPr/>
              <a:t>‹#›</a:t>
            </a:fld>
            <a:endParaRPr lang="en-US"/>
          </a:p>
        </p:txBody>
      </p:sp>
    </p:spTree>
    <p:extLst>
      <p:ext uri="{BB962C8B-B14F-4D97-AF65-F5344CB8AC3E}">
        <p14:creationId xmlns:p14="http://schemas.microsoft.com/office/powerpoint/2010/main" val="255424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B44DF-38BA-414B-A4D0-B68DFA662D13}" type="slidenum">
              <a:rPr lang="en-US" smtClean="0"/>
              <a:pPr/>
              <a:t>1</a:t>
            </a:fld>
            <a:endParaRPr lang="en-US"/>
          </a:p>
        </p:txBody>
      </p:sp>
    </p:spTree>
    <p:extLst>
      <p:ext uri="{BB962C8B-B14F-4D97-AF65-F5344CB8AC3E}">
        <p14:creationId xmlns:p14="http://schemas.microsoft.com/office/powerpoint/2010/main" val="942011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167719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18940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564989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653444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33064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152669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283094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399988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562263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74271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the State Employees Association of North Carolina. We are the association that advocates on behalf of state employees inside the General Assembly. SEANC is a member led association with 51 districts across the state of NC. We have full time lobbyists that make up our Government Relations team. We are fortunate to have Suzanne Beasley, Director of Government Relations on the call tonight to give you some legislative updates.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998526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ea typeface="+mn-ea"/>
                <a:cs typeface="+mn-cs"/>
              </a:rPr>
              <a:t>Approximately how many state employees are there in North Carolina? 81,148</a:t>
            </a:r>
          </a:p>
          <a:p>
            <a:r>
              <a:rPr lang="en-US" sz="1200" kern="1200">
                <a:solidFill>
                  <a:schemeClr val="tx1"/>
                </a:solidFill>
                <a:effectLst/>
                <a:ea typeface="+mn-ea"/>
                <a:cs typeface="+mn-cs"/>
              </a:rPr>
              <a:t> </a:t>
            </a:r>
          </a:p>
          <a:p>
            <a:pPr lvl="0"/>
            <a:r>
              <a:rPr lang="en-US" sz="1200" kern="1200">
                <a:solidFill>
                  <a:schemeClr val="tx1"/>
                </a:solidFill>
                <a:effectLst/>
                <a:ea typeface="+mn-ea"/>
                <a:cs typeface="+mn-cs"/>
              </a:rPr>
              <a:t>Average years of service for state employees? 11</a:t>
            </a:r>
          </a:p>
          <a:p>
            <a:r>
              <a:rPr lang="en-US" sz="1200" kern="1200">
                <a:solidFill>
                  <a:schemeClr val="tx1"/>
                </a:solidFill>
                <a:effectLst/>
                <a:ea typeface="+mn-ea"/>
                <a:cs typeface="+mn-cs"/>
              </a:rPr>
              <a:t> </a:t>
            </a:r>
          </a:p>
          <a:p>
            <a:pPr lvl="0"/>
            <a:r>
              <a:rPr lang="en-US" sz="1200" kern="1200">
                <a:solidFill>
                  <a:schemeClr val="tx1"/>
                </a:solidFill>
                <a:effectLst/>
                <a:ea typeface="+mn-ea"/>
                <a:cs typeface="+mn-cs"/>
              </a:rPr>
              <a:t>Why was SEANC formed? DOT story</a:t>
            </a:r>
          </a:p>
          <a:p>
            <a:r>
              <a:rPr lang="en-US" sz="1200" kern="1200">
                <a:solidFill>
                  <a:schemeClr val="tx1"/>
                </a:solidFill>
                <a:effectLst/>
                <a:ea typeface="+mn-ea"/>
                <a:cs typeface="+mn-cs"/>
              </a:rPr>
              <a:t> </a:t>
            </a:r>
          </a:p>
          <a:p>
            <a:pPr lvl="0"/>
            <a:r>
              <a:rPr lang="en-US" sz="1200" kern="1200">
                <a:solidFill>
                  <a:schemeClr val="tx1"/>
                </a:solidFill>
                <a:effectLst/>
                <a:ea typeface="+mn-ea"/>
                <a:cs typeface="+mn-cs"/>
              </a:rPr>
              <a:t>What is the average age of the NC state employee? 47</a:t>
            </a:r>
          </a:p>
          <a:p>
            <a:r>
              <a:rPr lang="en-US" sz="1200" kern="1200">
                <a:solidFill>
                  <a:schemeClr val="tx1"/>
                </a:solidFill>
                <a:effectLst/>
                <a:ea typeface="+mn-ea"/>
                <a:cs typeface="+mn-cs"/>
              </a:rPr>
              <a:t> </a:t>
            </a:r>
          </a:p>
          <a:p>
            <a:pPr lvl="0"/>
            <a:r>
              <a:rPr lang="en-US" sz="1200" kern="1200">
                <a:solidFill>
                  <a:schemeClr val="tx1"/>
                </a:solidFill>
                <a:effectLst/>
                <a:ea typeface="+mn-ea"/>
                <a:cs typeface="+mn-cs"/>
              </a:rPr>
              <a:t>How many districts does SEANC have? 51</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285324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0B44DF-38BA-414B-A4D0-B68DFA662D13}" type="slidenum">
              <a:rPr lang="en-US" smtClean="0"/>
              <a:t>21</a:t>
            </a:fld>
            <a:endParaRPr lang="en-US"/>
          </a:p>
        </p:txBody>
      </p:sp>
    </p:spTree>
    <p:extLst>
      <p:ext uri="{BB962C8B-B14F-4D97-AF65-F5344CB8AC3E}">
        <p14:creationId xmlns:p14="http://schemas.microsoft.com/office/powerpoint/2010/main" val="3082582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0B44DF-38BA-414B-A4D0-B68DFA662D13}" type="slidenum">
              <a:rPr lang="en-US" smtClean="0"/>
              <a:pPr/>
              <a:t>22</a:t>
            </a:fld>
            <a:endParaRPr lang="en-US"/>
          </a:p>
        </p:txBody>
      </p:sp>
    </p:spTree>
    <p:extLst>
      <p:ext uri="{BB962C8B-B14F-4D97-AF65-F5344CB8AC3E}">
        <p14:creationId xmlns:p14="http://schemas.microsoft.com/office/powerpoint/2010/main" val="128115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48669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167779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4132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list of all the products that SEANC offers to its members. </a:t>
            </a:r>
          </a:p>
        </p:txBody>
      </p:sp>
      <p:sp>
        <p:nvSpPr>
          <p:cNvPr id="4" name="Slide Number Placeholder 3"/>
          <p:cNvSpPr>
            <a:spLocks noGrp="1"/>
          </p:cNvSpPr>
          <p:nvPr>
            <p:ph type="sldNum" sz="quarter" idx="5"/>
          </p:nvPr>
        </p:nvSpPr>
        <p:spPr/>
        <p:txBody>
          <a:bodyPr/>
          <a:lstStyle/>
          <a:p>
            <a:fld id="{340B44DF-38BA-414B-A4D0-B68DFA662D13}" type="slidenum">
              <a:rPr lang="en-US" smtClean="0"/>
              <a:pPr/>
              <a:t>5</a:t>
            </a:fld>
            <a:endParaRPr lang="en-US"/>
          </a:p>
        </p:txBody>
      </p:sp>
    </p:spTree>
    <p:extLst>
      <p:ext uri="{BB962C8B-B14F-4D97-AF65-F5344CB8AC3E}">
        <p14:creationId xmlns:p14="http://schemas.microsoft.com/office/powerpoint/2010/main" val="89274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0B44DF-38BA-414B-A4D0-B68DFA662D13}" type="slidenum">
              <a:rPr lang="en-US" smtClean="0"/>
              <a:t>6</a:t>
            </a:fld>
            <a:endParaRPr lang="en-US"/>
          </a:p>
        </p:txBody>
      </p:sp>
    </p:spTree>
    <p:extLst>
      <p:ext uri="{BB962C8B-B14F-4D97-AF65-F5344CB8AC3E}">
        <p14:creationId xmlns:p14="http://schemas.microsoft.com/office/powerpoint/2010/main" val="2660311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0B44DF-38BA-414B-A4D0-B68DFA662D13}" type="slidenum">
              <a:rPr lang="en-US" smtClean="0"/>
              <a:t>7</a:t>
            </a:fld>
            <a:endParaRPr lang="en-US"/>
          </a:p>
        </p:txBody>
      </p:sp>
    </p:spTree>
    <p:extLst>
      <p:ext uri="{BB962C8B-B14F-4D97-AF65-F5344CB8AC3E}">
        <p14:creationId xmlns:p14="http://schemas.microsoft.com/office/powerpoint/2010/main" val="167288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085829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0B44DF-38BA-414B-A4D0-B68DFA662D13}"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581381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E10B-E861-C441-8112-99E71492F0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0D46F6-BCE6-6D41-9D03-AE9BDF2330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778407-FC6E-FE4E-BACC-426ACB8E57D2}"/>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5" name="Footer Placeholder 4">
            <a:extLst>
              <a:ext uri="{FF2B5EF4-FFF2-40B4-BE49-F238E27FC236}">
                <a16:creationId xmlns:a16="http://schemas.microsoft.com/office/drawing/2014/main" id="{868C6757-8389-B74E-8CFC-F944EAD10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33E7C-A103-804D-97D4-BE569A80E3A5}"/>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3765948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A6D1-155B-BF42-BBDD-574D0D27A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812269-6551-C345-B93D-A7AA9CDD2B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51239-BDF1-6E46-A9E9-83EC0F27D9E0}"/>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5" name="Footer Placeholder 4">
            <a:extLst>
              <a:ext uri="{FF2B5EF4-FFF2-40B4-BE49-F238E27FC236}">
                <a16:creationId xmlns:a16="http://schemas.microsoft.com/office/drawing/2014/main" id="{B49E6550-107C-1E45-B1AA-845EF8CB9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3889F-1F2C-0444-A190-7F5430390516}"/>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12088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9ADD9-177D-BD42-BB7A-9734CEB168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2D4065-C0C0-5249-AA0A-B3184FEDEB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75A15-B1F0-604B-B4F9-DA6280C85BF9}"/>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5" name="Footer Placeholder 4">
            <a:extLst>
              <a:ext uri="{FF2B5EF4-FFF2-40B4-BE49-F238E27FC236}">
                <a16:creationId xmlns:a16="http://schemas.microsoft.com/office/drawing/2014/main" id="{5F4C44A9-0767-C84A-A67B-E18FF03A6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95A5B-0C7A-6044-B223-2CF1EE08B310}"/>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243612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5F98-15B5-0944-B24F-B2771E01D5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A3257-1052-2848-9695-76BADF3D10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36843-D300-CF4B-BE76-997F904426F9}"/>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5" name="Footer Placeholder 4">
            <a:extLst>
              <a:ext uri="{FF2B5EF4-FFF2-40B4-BE49-F238E27FC236}">
                <a16:creationId xmlns:a16="http://schemas.microsoft.com/office/drawing/2014/main" id="{C6BDA105-52E5-D849-B14D-EE03BA6FF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93DE5-B9E9-A64A-9C7E-AB1EF99E497F}"/>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572023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4089-3854-E944-A60B-8FC4C3CBD9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D85E22-DEC2-1A40-99F7-ABF3A24B44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49809C-4A69-3945-837B-717AA882C7DD}"/>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5" name="Footer Placeholder 4">
            <a:extLst>
              <a:ext uri="{FF2B5EF4-FFF2-40B4-BE49-F238E27FC236}">
                <a16:creationId xmlns:a16="http://schemas.microsoft.com/office/drawing/2014/main" id="{FF4AC44C-10C8-F643-8ACC-FF678590D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C6BD3-1464-B34D-A42C-4BCD54773C12}"/>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423717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A7D2-9C4F-9041-937E-EAFCAD97E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5A3B2-4FC7-034A-AE44-1C51F76FE0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602DCE-4EC9-E34C-A6FC-AB8E71F477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BFFAD8-B99D-5546-B6B7-925C2185B079}"/>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6" name="Footer Placeholder 5">
            <a:extLst>
              <a:ext uri="{FF2B5EF4-FFF2-40B4-BE49-F238E27FC236}">
                <a16:creationId xmlns:a16="http://schemas.microsoft.com/office/drawing/2014/main" id="{D8B7398D-04B7-E244-91F8-5C0BED7CE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6852A5-BB7F-C04C-88C5-B5E7B8A0C7ED}"/>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1030942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D3919-69A6-A94D-B94C-355D4335C1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4D5904-C145-BA45-833B-ABBF9ABA40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80D40E-A7CF-974C-A1D3-80A6D5FA68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DEFF1-9BDE-FD4D-BEB5-6FA2EC6B99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28027C-4ADB-F344-A04B-B1E14F93E0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D76D68-700B-7441-8A96-24C0BADB4B7B}"/>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8" name="Footer Placeholder 7">
            <a:extLst>
              <a:ext uri="{FF2B5EF4-FFF2-40B4-BE49-F238E27FC236}">
                <a16:creationId xmlns:a16="http://schemas.microsoft.com/office/drawing/2014/main" id="{E7C488B7-7077-3E41-A449-611AFDA0D3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05398-7D96-B34E-B87E-B03D39225012}"/>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4113819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36D4-23B9-F941-BC52-017D4A2A82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67AE8F-221B-3045-AFCF-D2770A86DC18}"/>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4" name="Footer Placeholder 3">
            <a:extLst>
              <a:ext uri="{FF2B5EF4-FFF2-40B4-BE49-F238E27FC236}">
                <a16:creationId xmlns:a16="http://schemas.microsoft.com/office/drawing/2014/main" id="{131B59E4-4C61-BF4F-893D-B28C950F89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8110CD-62F7-504F-ADCD-0B7B49E9419E}"/>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332103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CC210E-FE26-284B-A33A-C252E9DB397C}"/>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3" name="Footer Placeholder 2">
            <a:extLst>
              <a:ext uri="{FF2B5EF4-FFF2-40B4-BE49-F238E27FC236}">
                <a16:creationId xmlns:a16="http://schemas.microsoft.com/office/drawing/2014/main" id="{2EE44A8B-D635-2C45-B9A3-941DFB8847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22FAB-98FA-F041-B28E-733AE538DE7A}"/>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106825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51559-90D4-8D45-80BD-B53D21227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E76EB0-B35D-0B4C-AF33-A721EA8E20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8BD2EC-6C01-6C41-8F86-F048003C1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DEC687-F8BB-E344-82E8-B929AF54A662}"/>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6" name="Footer Placeholder 5">
            <a:extLst>
              <a:ext uri="{FF2B5EF4-FFF2-40B4-BE49-F238E27FC236}">
                <a16:creationId xmlns:a16="http://schemas.microsoft.com/office/drawing/2014/main" id="{3CFB044A-BAE0-394B-9566-E9166FBDF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59C1B-1CEA-7D43-8C46-620332F33B50}"/>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2592773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9009-4D17-8549-8CAC-A65CEF467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6896D-9A26-ED44-8449-7DA58B7B3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EF232C-02E6-A845-85C9-DC6CDB4E0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9953B8-24B4-0646-AD6B-CAE05CDEEF8B}"/>
              </a:ext>
            </a:extLst>
          </p:cNvPr>
          <p:cNvSpPr>
            <a:spLocks noGrp="1"/>
          </p:cNvSpPr>
          <p:nvPr>
            <p:ph type="dt" sz="half" idx="10"/>
          </p:nvPr>
        </p:nvSpPr>
        <p:spPr/>
        <p:txBody>
          <a:bodyPr/>
          <a:lstStyle/>
          <a:p>
            <a:fld id="{CB624DF0-65C8-2B47-B661-315E443DACEF}" type="datetimeFigureOut">
              <a:rPr lang="en-US" smtClean="0"/>
              <a:t>10/4/21</a:t>
            </a:fld>
            <a:endParaRPr lang="en-US"/>
          </a:p>
        </p:txBody>
      </p:sp>
      <p:sp>
        <p:nvSpPr>
          <p:cNvPr id="6" name="Footer Placeholder 5">
            <a:extLst>
              <a:ext uri="{FF2B5EF4-FFF2-40B4-BE49-F238E27FC236}">
                <a16:creationId xmlns:a16="http://schemas.microsoft.com/office/drawing/2014/main" id="{10D3A2BD-FDFB-C744-863B-2089477104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A1C7E-2FFC-5840-9224-F01A7CD3A911}"/>
              </a:ext>
            </a:extLst>
          </p:cNvPr>
          <p:cNvSpPr>
            <a:spLocks noGrp="1"/>
          </p:cNvSpPr>
          <p:nvPr>
            <p:ph type="sldNum" sz="quarter" idx="12"/>
          </p:nvPr>
        </p:nvSpPr>
        <p:spPr/>
        <p:txBody>
          <a:bodyPr/>
          <a:lstStyle/>
          <a:p>
            <a:fld id="{EF63A5A9-2A91-0A4E-B0A0-A4E111A63CDD}" type="slidenum">
              <a:rPr lang="en-US" smtClean="0"/>
              <a:t>‹#›</a:t>
            </a:fld>
            <a:endParaRPr lang="en-US"/>
          </a:p>
        </p:txBody>
      </p:sp>
    </p:spTree>
    <p:extLst>
      <p:ext uri="{BB962C8B-B14F-4D97-AF65-F5344CB8AC3E}">
        <p14:creationId xmlns:p14="http://schemas.microsoft.com/office/powerpoint/2010/main" val="277083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B55035-81F2-8C45-B127-0BE450B383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5C340E-1DFD-1243-8B3F-C6434F891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56F45-5C70-2B47-A1EC-C4C97DDA3E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a:defRPr>
            </a:lvl1pPr>
          </a:lstStyle>
          <a:p>
            <a:fld id="{CB624DF0-65C8-2B47-B661-315E443DACEF}" type="datetimeFigureOut">
              <a:rPr lang="en-US" smtClean="0"/>
              <a:pPr/>
              <a:t>10/4/21</a:t>
            </a:fld>
            <a:endParaRPr lang="en-US"/>
          </a:p>
        </p:txBody>
      </p:sp>
      <p:sp>
        <p:nvSpPr>
          <p:cNvPr id="5" name="Footer Placeholder 4">
            <a:extLst>
              <a:ext uri="{FF2B5EF4-FFF2-40B4-BE49-F238E27FC236}">
                <a16:creationId xmlns:a16="http://schemas.microsoft.com/office/drawing/2014/main" id="{668DD5C3-541C-F246-AA26-25C5EA82D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a:defRPr>
            </a:lvl1pPr>
          </a:lstStyle>
          <a:p>
            <a:endParaRPr lang="en-US"/>
          </a:p>
        </p:txBody>
      </p:sp>
      <p:sp>
        <p:nvSpPr>
          <p:cNvPr id="6" name="Slide Number Placeholder 5">
            <a:extLst>
              <a:ext uri="{FF2B5EF4-FFF2-40B4-BE49-F238E27FC236}">
                <a16:creationId xmlns:a16="http://schemas.microsoft.com/office/drawing/2014/main" id="{EFCAF85D-54CE-204E-9682-F230AD4317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defRPr>
            </a:lvl1pPr>
          </a:lstStyle>
          <a:p>
            <a:fld id="{EF63A5A9-2A91-0A4E-B0A0-A4E111A63CDD}" type="slidenum">
              <a:rPr lang="en-US" smtClean="0"/>
              <a:pPr/>
              <a:t>‹#›</a:t>
            </a:fld>
            <a:endParaRPr lang="en-US"/>
          </a:p>
        </p:txBody>
      </p:sp>
    </p:spTree>
    <p:extLst>
      <p:ext uri="{BB962C8B-B14F-4D97-AF65-F5344CB8AC3E}">
        <p14:creationId xmlns:p14="http://schemas.microsoft.com/office/powerpoint/2010/main" val="1109988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Arial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A34B55-D2AA-4F42-AA63-E569BC09CBAB}"/>
              </a:ext>
            </a:extLst>
          </p:cNvPr>
          <p:cNvPicPr>
            <a:picLocks noChangeAspect="1"/>
          </p:cNvPicPr>
          <p:nvPr/>
        </p:nvPicPr>
        <p:blipFill rotWithShape="1">
          <a:blip r:embed="rId3">
            <a:extLst>
              <a:ext uri="{28A0092B-C50C-407E-A947-70E740481C1C}">
                <a14:useLocalDpi xmlns:a14="http://schemas.microsoft.com/office/drawing/2010/main" val="0"/>
              </a:ext>
            </a:extLst>
          </a:blip>
          <a:srcRect l="7377" t="19896" r="6434" b="7459"/>
          <a:stretch/>
        </p:blipFill>
        <p:spPr>
          <a:xfrm>
            <a:off x="0" y="11544"/>
            <a:ext cx="12192000" cy="6858001"/>
          </a:xfrm>
          <a:prstGeom prst="rect">
            <a:avLst/>
          </a:prstGeom>
        </p:spPr>
      </p:pic>
      <p:sp>
        <p:nvSpPr>
          <p:cNvPr id="3" name="Content Placeholder 2">
            <a:extLst>
              <a:ext uri="{FF2B5EF4-FFF2-40B4-BE49-F238E27FC236}">
                <a16:creationId xmlns:a16="http://schemas.microsoft.com/office/drawing/2014/main" id="{FC09D315-238B-43E5-B56C-E7C81980E72F}"/>
              </a:ext>
            </a:extLst>
          </p:cNvPr>
          <p:cNvSpPr>
            <a:spLocks noGrp="1"/>
          </p:cNvSpPr>
          <p:nvPr>
            <p:ph idx="1"/>
          </p:nvPr>
        </p:nvSpPr>
        <p:spPr>
          <a:xfrm flipH="1">
            <a:off x="437321" y="2266122"/>
            <a:ext cx="2822713" cy="298174"/>
          </a:xfrm>
        </p:spPr>
        <p:txBody>
          <a:bodyPr>
            <a:normAutofit fontScale="62500" lnSpcReduction="20000"/>
          </a:bodyPr>
          <a:lstStyle/>
          <a:p>
            <a:pPr marL="0" indent="0">
              <a:buNone/>
            </a:pPr>
            <a:r>
              <a:rPr lang="en-US"/>
              <a:t> </a:t>
            </a:r>
          </a:p>
          <a:p>
            <a:pPr marL="0" indent="0">
              <a:buNone/>
            </a:pPr>
            <a:endParaRPr lang="en-US"/>
          </a:p>
        </p:txBody>
      </p:sp>
      <p:sp>
        <p:nvSpPr>
          <p:cNvPr id="5" name="Rectangle 4">
            <a:extLst>
              <a:ext uri="{FF2B5EF4-FFF2-40B4-BE49-F238E27FC236}">
                <a16:creationId xmlns:a16="http://schemas.microsoft.com/office/drawing/2014/main" id="{12130928-96C9-3041-BCCD-E77D1A7649FD}"/>
              </a:ext>
            </a:extLst>
          </p:cNvPr>
          <p:cNvSpPr/>
          <p:nvPr/>
        </p:nvSpPr>
        <p:spPr>
          <a:xfrm>
            <a:off x="0" y="0"/>
            <a:ext cx="12192000" cy="6858001"/>
          </a:xfrm>
          <a:prstGeom prst="rect">
            <a:avLst/>
          </a:prstGeom>
          <a:solidFill>
            <a:srgbClr val="005DB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egular"/>
            </a:endParaRPr>
          </a:p>
        </p:txBody>
      </p:sp>
      <p:pic>
        <p:nvPicPr>
          <p:cNvPr id="8" name="Picture 7">
            <a:extLst>
              <a:ext uri="{FF2B5EF4-FFF2-40B4-BE49-F238E27FC236}">
                <a16:creationId xmlns:a16="http://schemas.microsoft.com/office/drawing/2014/main" id="{DA54F0C8-E10D-944C-B185-9EEFC8E50668}"/>
              </a:ext>
            </a:extLst>
          </p:cNvPr>
          <p:cNvPicPr>
            <a:picLocks noChangeAspect="1"/>
          </p:cNvPicPr>
          <p:nvPr/>
        </p:nvPicPr>
        <p:blipFill>
          <a:blip r:embed="rId4"/>
          <a:stretch>
            <a:fillRect/>
          </a:stretch>
        </p:blipFill>
        <p:spPr>
          <a:xfrm>
            <a:off x="2146532" y="1290644"/>
            <a:ext cx="7445794" cy="3618906"/>
          </a:xfrm>
          <a:prstGeom prst="rect">
            <a:avLst/>
          </a:prstGeom>
        </p:spPr>
      </p:pic>
    </p:spTree>
    <p:extLst>
      <p:ext uri="{BB962C8B-B14F-4D97-AF65-F5344CB8AC3E}">
        <p14:creationId xmlns:p14="http://schemas.microsoft.com/office/powerpoint/2010/main" val="4104808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4B6CC-CB4C-4440-AF04-2D2AAEEC7A13}"/>
              </a:ext>
            </a:extLst>
          </p:cNvPr>
          <p:cNvSpPr>
            <a:spLocks noGrp="1"/>
          </p:cNvSpPr>
          <p:nvPr>
            <p:ph type="title"/>
          </p:nvPr>
        </p:nvSpPr>
        <p:spPr>
          <a:xfrm>
            <a:off x="1411941" y="277711"/>
            <a:ext cx="10515600" cy="1325563"/>
          </a:xfrm>
        </p:spPr>
        <p:txBody>
          <a:bodyPr>
            <a:normAutofit/>
          </a:bodyPr>
          <a:lstStyle/>
          <a:p>
            <a:pPr algn="r"/>
            <a:r>
              <a:rPr lang="en-US" sz="3600" u="sng" dirty="0">
                <a:solidFill>
                  <a:srgbClr val="005EB8"/>
                </a:solidFill>
              </a:rPr>
              <a:t>THEME PARK TICKETS</a:t>
            </a:r>
            <a:br>
              <a:rPr lang="en-US" sz="3600" u="sng" dirty="0"/>
            </a:br>
            <a:endParaRPr lang="en-US" sz="3600" u="sng" dirty="0">
              <a:solidFill>
                <a:srgbClr val="005EB8"/>
              </a:solidFill>
              <a:cs typeface="Arial Bold"/>
            </a:endParaRPr>
          </a:p>
        </p:txBody>
      </p:sp>
      <p:pic>
        <p:nvPicPr>
          <p:cNvPr id="3" name="Picture 2">
            <a:extLst>
              <a:ext uri="{FF2B5EF4-FFF2-40B4-BE49-F238E27FC236}">
                <a16:creationId xmlns:a16="http://schemas.microsoft.com/office/drawing/2014/main" id="{B205222E-E577-F748-B61F-3D05B130187C}"/>
              </a:ext>
            </a:extLst>
          </p:cNvPr>
          <p:cNvPicPr>
            <a:picLocks noChangeAspect="1"/>
          </p:cNvPicPr>
          <p:nvPr/>
        </p:nvPicPr>
        <p:blipFill rotWithShape="1">
          <a:blip r:embed="rId4"/>
          <a:srcRect b="44902"/>
          <a:stretch/>
        </p:blipFill>
        <p:spPr>
          <a:xfrm>
            <a:off x="2248131" y="1603274"/>
            <a:ext cx="2633151" cy="4344808"/>
          </a:xfrm>
          <a:prstGeom prst="rect">
            <a:avLst/>
          </a:prstGeom>
        </p:spPr>
      </p:pic>
      <p:pic>
        <p:nvPicPr>
          <p:cNvPr id="7" name="Picture 6">
            <a:extLst>
              <a:ext uri="{FF2B5EF4-FFF2-40B4-BE49-F238E27FC236}">
                <a16:creationId xmlns:a16="http://schemas.microsoft.com/office/drawing/2014/main" id="{7409AFA6-EB96-8244-BE0E-EDA6AEDBAE1E}"/>
              </a:ext>
            </a:extLst>
          </p:cNvPr>
          <p:cNvPicPr>
            <a:picLocks noChangeAspect="1"/>
          </p:cNvPicPr>
          <p:nvPr/>
        </p:nvPicPr>
        <p:blipFill rotWithShape="1">
          <a:blip r:embed="rId4"/>
          <a:srcRect t="55425"/>
          <a:stretch/>
        </p:blipFill>
        <p:spPr>
          <a:xfrm>
            <a:off x="6840534" y="1724328"/>
            <a:ext cx="3164077" cy="4223754"/>
          </a:xfrm>
          <a:prstGeom prst="rect">
            <a:avLst/>
          </a:prstGeom>
        </p:spPr>
      </p:pic>
    </p:spTree>
    <p:extLst>
      <p:ext uri="{BB962C8B-B14F-4D97-AF65-F5344CB8AC3E}">
        <p14:creationId xmlns:p14="http://schemas.microsoft.com/office/powerpoint/2010/main" val="1170190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4B6CC-CB4C-4440-AF04-2D2AAEEC7A13}"/>
              </a:ext>
            </a:extLst>
          </p:cNvPr>
          <p:cNvSpPr>
            <a:spLocks noGrp="1"/>
          </p:cNvSpPr>
          <p:nvPr>
            <p:ph type="title"/>
          </p:nvPr>
        </p:nvSpPr>
        <p:spPr>
          <a:xfrm>
            <a:off x="1143000" y="245855"/>
            <a:ext cx="10515600" cy="1325563"/>
          </a:xfrm>
        </p:spPr>
        <p:txBody>
          <a:bodyPr>
            <a:normAutofit/>
          </a:bodyPr>
          <a:lstStyle/>
          <a:p>
            <a:pPr algn="r"/>
            <a:r>
              <a:rPr lang="en-US" sz="4000" u="sng">
                <a:solidFill>
                  <a:srgbClr val="005EB8"/>
                </a:solidFill>
              </a:rPr>
              <a:t>PURCHASING POWER</a:t>
            </a:r>
          </a:p>
        </p:txBody>
      </p:sp>
      <p:pic>
        <p:nvPicPr>
          <p:cNvPr id="6" name="Picture 5">
            <a:extLst>
              <a:ext uri="{FF2B5EF4-FFF2-40B4-BE49-F238E27FC236}">
                <a16:creationId xmlns:a16="http://schemas.microsoft.com/office/drawing/2014/main" id="{52DFD064-5134-E346-A403-878D1E3C01D2}"/>
              </a:ext>
            </a:extLst>
          </p:cNvPr>
          <p:cNvPicPr>
            <a:picLocks noChangeAspect="1"/>
          </p:cNvPicPr>
          <p:nvPr/>
        </p:nvPicPr>
        <p:blipFill rotWithShape="1">
          <a:blip r:embed="rId4"/>
          <a:srcRect t="2288"/>
          <a:stretch/>
        </p:blipFill>
        <p:spPr>
          <a:xfrm>
            <a:off x="682440" y="1571418"/>
            <a:ext cx="10477500" cy="4020670"/>
          </a:xfrm>
          <a:prstGeom prst="rect">
            <a:avLst/>
          </a:prstGeom>
        </p:spPr>
      </p:pic>
      <p:pic>
        <p:nvPicPr>
          <p:cNvPr id="8" name="Picture 7">
            <a:extLst>
              <a:ext uri="{FF2B5EF4-FFF2-40B4-BE49-F238E27FC236}">
                <a16:creationId xmlns:a16="http://schemas.microsoft.com/office/drawing/2014/main" id="{366FCC55-8FE5-6145-88A2-1F2726DA193A}"/>
              </a:ext>
            </a:extLst>
          </p:cNvPr>
          <p:cNvPicPr>
            <a:picLocks noChangeAspect="1"/>
          </p:cNvPicPr>
          <p:nvPr/>
        </p:nvPicPr>
        <p:blipFill>
          <a:blip r:embed="rId5"/>
          <a:stretch>
            <a:fillRect/>
          </a:stretch>
        </p:blipFill>
        <p:spPr>
          <a:xfrm>
            <a:off x="5292540" y="3128288"/>
            <a:ext cx="5867400" cy="2463800"/>
          </a:xfrm>
          <a:prstGeom prst="rect">
            <a:avLst/>
          </a:prstGeom>
        </p:spPr>
      </p:pic>
    </p:spTree>
    <p:extLst>
      <p:ext uri="{BB962C8B-B14F-4D97-AF65-F5344CB8AC3E}">
        <p14:creationId xmlns:p14="http://schemas.microsoft.com/office/powerpoint/2010/main" val="321289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A642-0CDD-2949-80B3-009561E2FF6E}"/>
              </a:ext>
            </a:extLst>
          </p:cNvPr>
          <p:cNvSpPr>
            <a:spLocks noGrp="1"/>
          </p:cNvSpPr>
          <p:nvPr>
            <p:ph type="title"/>
          </p:nvPr>
        </p:nvSpPr>
        <p:spPr>
          <a:xfrm>
            <a:off x="835477" y="2034805"/>
            <a:ext cx="10515600" cy="1325563"/>
          </a:xfrm>
        </p:spPr>
        <p:txBody>
          <a:bodyPr>
            <a:noAutofit/>
          </a:bodyPr>
          <a:lstStyle/>
          <a:p>
            <a:pPr algn="ctr"/>
            <a:r>
              <a:rPr lang="en-US" sz="6000">
                <a:solidFill>
                  <a:schemeClr val="bg1"/>
                </a:solidFill>
              </a:rPr>
              <a:t>SCHOLARSHIP</a:t>
            </a:r>
          </a:p>
        </p:txBody>
      </p:sp>
    </p:spTree>
    <p:extLst>
      <p:ext uri="{BB962C8B-B14F-4D97-AF65-F5344CB8AC3E}">
        <p14:creationId xmlns:p14="http://schemas.microsoft.com/office/powerpoint/2010/main" val="1180523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F3F98-AE78-9843-879D-AF79D0A0B9E8}"/>
              </a:ext>
            </a:extLst>
          </p:cNvPr>
          <p:cNvPicPr>
            <a:picLocks noChangeAspect="1"/>
          </p:cNvPicPr>
          <p:nvPr/>
        </p:nvPicPr>
        <p:blipFill rotWithShape="1">
          <a:blip r:embed="rId4"/>
          <a:srcRect t="15455" r="5265" b="47445"/>
          <a:stretch/>
        </p:blipFill>
        <p:spPr>
          <a:xfrm>
            <a:off x="255495" y="1976717"/>
            <a:ext cx="6061437" cy="3343161"/>
          </a:xfrm>
          <a:prstGeom prst="rect">
            <a:avLst/>
          </a:prstGeom>
        </p:spPr>
      </p:pic>
      <p:sp>
        <p:nvSpPr>
          <p:cNvPr id="9" name="Title 4">
            <a:extLst>
              <a:ext uri="{FF2B5EF4-FFF2-40B4-BE49-F238E27FC236}">
                <a16:creationId xmlns:a16="http://schemas.microsoft.com/office/drawing/2014/main" id="{D8F69F36-EEEB-F34F-9B03-E0085EFA50CB}"/>
              </a:ext>
            </a:extLst>
          </p:cNvPr>
          <p:cNvSpPr>
            <a:spLocks noGrp="1"/>
          </p:cNvSpPr>
          <p:nvPr>
            <p:ph type="title"/>
          </p:nvPr>
        </p:nvSpPr>
        <p:spPr>
          <a:xfrm>
            <a:off x="1265546" y="245855"/>
            <a:ext cx="10515600" cy="1325563"/>
          </a:xfrm>
        </p:spPr>
        <p:txBody>
          <a:bodyPr>
            <a:normAutofit/>
          </a:bodyPr>
          <a:lstStyle/>
          <a:p>
            <a:pPr algn="r"/>
            <a:r>
              <a:rPr lang="en-US" u="sng">
                <a:solidFill>
                  <a:srgbClr val="005EB8"/>
                </a:solidFill>
              </a:rPr>
              <a:t>Scholarship Categories</a:t>
            </a:r>
          </a:p>
        </p:txBody>
      </p:sp>
      <p:pic>
        <p:nvPicPr>
          <p:cNvPr id="10" name="Picture 9">
            <a:extLst>
              <a:ext uri="{FF2B5EF4-FFF2-40B4-BE49-F238E27FC236}">
                <a16:creationId xmlns:a16="http://schemas.microsoft.com/office/drawing/2014/main" id="{AB87275E-B79F-CE4C-AA8C-20061F96862A}"/>
              </a:ext>
            </a:extLst>
          </p:cNvPr>
          <p:cNvPicPr>
            <a:picLocks noChangeAspect="1"/>
          </p:cNvPicPr>
          <p:nvPr/>
        </p:nvPicPr>
        <p:blipFill rotWithShape="1">
          <a:blip r:embed="rId4"/>
          <a:srcRect t="51982" r="5265" b="5259"/>
          <a:stretch/>
        </p:blipFill>
        <p:spPr>
          <a:xfrm>
            <a:off x="6660778" y="1976717"/>
            <a:ext cx="5259321" cy="3343161"/>
          </a:xfrm>
          <a:prstGeom prst="rect">
            <a:avLst/>
          </a:prstGeom>
        </p:spPr>
      </p:pic>
    </p:spTree>
    <p:extLst>
      <p:ext uri="{BB962C8B-B14F-4D97-AF65-F5344CB8AC3E}">
        <p14:creationId xmlns:p14="http://schemas.microsoft.com/office/powerpoint/2010/main" val="1589803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4B6CC-CB4C-4440-AF04-2D2AAEEC7A13}"/>
              </a:ext>
            </a:extLst>
          </p:cNvPr>
          <p:cNvSpPr>
            <a:spLocks noGrp="1"/>
          </p:cNvSpPr>
          <p:nvPr>
            <p:ph type="title"/>
          </p:nvPr>
        </p:nvSpPr>
        <p:spPr>
          <a:xfrm>
            <a:off x="751168" y="-1653989"/>
            <a:ext cx="10515600" cy="2852737"/>
          </a:xfrm>
        </p:spPr>
        <p:txBody>
          <a:bodyPr>
            <a:normAutofit/>
          </a:bodyPr>
          <a:lstStyle/>
          <a:p>
            <a:pPr algn="ctr"/>
            <a:r>
              <a:rPr lang="en-US" sz="4000">
                <a:solidFill>
                  <a:srgbClr val="005EB8"/>
                </a:solidFill>
              </a:rPr>
              <a:t>Leadership NC Scholarship</a:t>
            </a:r>
          </a:p>
        </p:txBody>
      </p:sp>
      <p:sp>
        <p:nvSpPr>
          <p:cNvPr id="7" name="Text Placeholder 6">
            <a:extLst>
              <a:ext uri="{FF2B5EF4-FFF2-40B4-BE49-F238E27FC236}">
                <a16:creationId xmlns:a16="http://schemas.microsoft.com/office/drawing/2014/main" id="{3263C379-D694-9F4A-8A39-F9880F319C68}"/>
              </a:ext>
            </a:extLst>
          </p:cNvPr>
          <p:cNvSpPr>
            <a:spLocks noGrp="1"/>
          </p:cNvSpPr>
          <p:nvPr>
            <p:ph type="body" idx="1"/>
          </p:nvPr>
        </p:nvSpPr>
        <p:spPr>
          <a:xfrm>
            <a:off x="1068160" y="3270054"/>
            <a:ext cx="9884520" cy="2825946"/>
          </a:xfrm>
        </p:spPr>
        <p:txBody>
          <a:bodyPr>
            <a:normAutofit/>
          </a:bodyPr>
          <a:lstStyle/>
          <a:p>
            <a:r>
              <a:rPr lang="en-US" sz="2800" dirty="0">
                <a:solidFill>
                  <a:srgbClr val="005EB8"/>
                </a:solidFill>
              </a:rPr>
              <a:t>SEANC’s Emerging Leaders Council has established a scholarship program to allow one SEANC member the opportunity to participate in Leadership North Carolina (LNC), a two-year training program where participants acquire the skills necessary to take the lead. Apply by April 30.</a:t>
            </a:r>
          </a:p>
        </p:txBody>
      </p:sp>
      <p:pic>
        <p:nvPicPr>
          <p:cNvPr id="4" name="Picture 3">
            <a:extLst>
              <a:ext uri="{FF2B5EF4-FFF2-40B4-BE49-F238E27FC236}">
                <a16:creationId xmlns:a16="http://schemas.microsoft.com/office/drawing/2014/main" id="{025F94FA-91C1-7241-8E63-0C878691F922}"/>
              </a:ext>
            </a:extLst>
          </p:cNvPr>
          <p:cNvPicPr>
            <a:picLocks noChangeAspect="1"/>
          </p:cNvPicPr>
          <p:nvPr/>
        </p:nvPicPr>
        <p:blipFill rotWithShape="1">
          <a:blip r:embed="rId4"/>
          <a:srcRect t="11851"/>
          <a:stretch/>
        </p:blipFill>
        <p:spPr>
          <a:xfrm>
            <a:off x="3322357" y="1397512"/>
            <a:ext cx="5373221" cy="1872542"/>
          </a:xfrm>
          <a:prstGeom prst="rect">
            <a:avLst/>
          </a:prstGeom>
        </p:spPr>
      </p:pic>
    </p:spTree>
    <p:extLst>
      <p:ext uri="{BB962C8B-B14F-4D97-AF65-F5344CB8AC3E}">
        <p14:creationId xmlns:p14="http://schemas.microsoft.com/office/powerpoint/2010/main" val="1613786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4B6CC-CB4C-4440-AF04-2D2AAEEC7A13}"/>
              </a:ext>
            </a:extLst>
          </p:cNvPr>
          <p:cNvSpPr>
            <a:spLocks noGrp="1"/>
          </p:cNvSpPr>
          <p:nvPr>
            <p:ph type="title"/>
          </p:nvPr>
        </p:nvSpPr>
        <p:spPr>
          <a:xfrm>
            <a:off x="1143000" y="245855"/>
            <a:ext cx="10515600" cy="1325563"/>
          </a:xfrm>
        </p:spPr>
        <p:txBody>
          <a:bodyPr>
            <a:normAutofit/>
          </a:bodyPr>
          <a:lstStyle/>
          <a:p>
            <a:pPr algn="r"/>
            <a:r>
              <a:rPr lang="en-US" sz="5400">
                <a:solidFill>
                  <a:srgbClr val="005EB8"/>
                </a:solidFill>
              </a:rPr>
              <a:t>Purchasing Power</a:t>
            </a:r>
          </a:p>
        </p:txBody>
      </p:sp>
      <p:pic>
        <p:nvPicPr>
          <p:cNvPr id="6" name="Picture 5">
            <a:extLst>
              <a:ext uri="{FF2B5EF4-FFF2-40B4-BE49-F238E27FC236}">
                <a16:creationId xmlns:a16="http://schemas.microsoft.com/office/drawing/2014/main" id="{52DFD064-5134-E346-A403-878D1E3C01D2}"/>
              </a:ext>
            </a:extLst>
          </p:cNvPr>
          <p:cNvPicPr>
            <a:picLocks noChangeAspect="1"/>
          </p:cNvPicPr>
          <p:nvPr/>
        </p:nvPicPr>
        <p:blipFill rotWithShape="1">
          <a:blip r:embed="rId4"/>
          <a:srcRect t="2288"/>
          <a:stretch/>
        </p:blipFill>
        <p:spPr>
          <a:xfrm>
            <a:off x="682440" y="1571418"/>
            <a:ext cx="10477500" cy="4020670"/>
          </a:xfrm>
          <a:prstGeom prst="rect">
            <a:avLst/>
          </a:prstGeom>
        </p:spPr>
      </p:pic>
      <p:pic>
        <p:nvPicPr>
          <p:cNvPr id="8" name="Picture 7">
            <a:extLst>
              <a:ext uri="{FF2B5EF4-FFF2-40B4-BE49-F238E27FC236}">
                <a16:creationId xmlns:a16="http://schemas.microsoft.com/office/drawing/2014/main" id="{366FCC55-8FE5-6145-88A2-1F2726DA193A}"/>
              </a:ext>
            </a:extLst>
          </p:cNvPr>
          <p:cNvPicPr>
            <a:picLocks noChangeAspect="1"/>
          </p:cNvPicPr>
          <p:nvPr/>
        </p:nvPicPr>
        <p:blipFill>
          <a:blip r:embed="rId5"/>
          <a:stretch>
            <a:fillRect/>
          </a:stretch>
        </p:blipFill>
        <p:spPr>
          <a:xfrm>
            <a:off x="5292540" y="3128288"/>
            <a:ext cx="5867400" cy="2463800"/>
          </a:xfrm>
          <a:prstGeom prst="rect">
            <a:avLst/>
          </a:prstGeom>
        </p:spPr>
      </p:pic>
      <p:pic>
        <p:nvPicPr>
          <p:cNvPr id="3" name="Picture 2">
            <a:extLst>
              <a:ext uri="{FF2B5EF4-FFF2-40B4-BE49-F238E27FC236}">
                <a16:creationId xmlns:a16="http://schemas.microsoft.com/office/drawing/2014/main" id="{59421B3D-DFA9-BB48-A477-460C618DFBEC}"/>
              </a:ext>
            </a:extLst>
          </p:cNvPr>
          <p:cNvPicPr>
            <a:picLocks noChangeAspect="1"/>
          </p:cNvPicPr>
          <p:nvPr/>
        </p:nvPicPr>
        <p:blipFill rotWithShape="1">
          <a:blip r:embed="rId6"/>
          <a:srcRect b="4510"/>
          <a:stretch/>
        </p:blipFill>
        <p:spPr>
          <a:xfrm>
            <a:off x="0" y="0"/>
            <a:ext cx="12033197" cy="6548718"/>
          </a:xfrm>
          <a:prstGeom prst="rect">
            <a:avLst/>
          </a:prstGeom>
        </p:spPr>
      </p:pic>
    </p:spTree>
    <p:extLst>
      <p:ext uri="{BB962C8B-B14F-4D97-AF65-F5344CB8AC3E}">
        <p14:creationId xmlns:p14="http://schemas.microsoft.com/office/powerpoint/2010/main" val="3311091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9CB2E-7C6D-1A45-BB81-062475BFEB5F}"/>
              </a:ext>
            </a:extLst>
          </p:cNvPr>
          <p:cNvSpPr txBox="1">
            <a:spLocks/>
          </p:cNvSpPr>
          <p:nvPr/>
        </p:nvSpPr>
        <p:spPr>
          <a:xfrm>
            <a:off x="1564004" y="232192"/>
            <a:ext cx="9144000" cy="14581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Arial Bold"/>
                <a:ea typeface="+mj-ea"/>
                <a:cs typeface="+mj-cs"/>
              </a:defRPr>
            </a:lvl1pPr>
          </a:lstStyle>
          <a:p>
            <a:pPr algn="ctr"/>
            <a:r>
              <a:rPr lang="en-US" sz="5100" dirty="0">
                <a:solidFill>
                  <a:schemeClr val="bg1"/>
                </a:solidFill>
                <a:latin typeface="Arial" panose="020B0604020202020204" pitchFamily="34" charset="0"/>
                <a:ea typeface="Alternate Gothic No2 D" charset="0"/>
                <a:cs typeface="Arial" panose="020B0604020202020204" pitchFamily="34" charset="0"/>
              </a:rPr>
              <a:t>PUBLICATIONS &amp; ALERTS</a:t>
            </a:r>
          </a:p>
        </p:txBody>
      </p:sp>
      <p:pic>
        <p:nvPicPr>
          <p:cNvPr id="4" name="Content Placeholder 4">
            <a:extLst>
              <a:ext uri="{FF2B5EF4-FFF2-40B4-BE49-F238E27FC236}">
                <a16:creationId xmlns:a16="http://schemas.microsoft.com/office/drawing/2014/main" id="{BC91254E-35E2-FB4B-A35B-30C5FBCDCBD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3077"/>
          <a:stretch/>
        </p:blipFill>
        <p:spPr>
          <a:xfrm>
            <a:off x="1921193" y="3330739"/>
            <a:ext cx="2926364" cy="1334614"/>
          </a:xfrm>
          <a:effectLst>
            <a:outerShdw blurRad="63500" sx="102000" sy="102000" algn="ctr" rotWithShape="0">
              <a:prstClr val="black">
                <a:alpha val="40000"/>
              </a:prstClr>
            </a:outerShdw>
          </a:effectLst>
        </p:spPr>
      </p:pic>
      <p:cxnSp>
        <p:nvCxnSpPr>
          <p:cNvPr id="6" name="Straight Connector 5">
            <a:extLst>
              <a:ext uri="{FF2B5EF4-FFF2-40B4-BE49-F238E27FC236}">
                <a16:creationId xmlns:a16="http://schemas.microsoft.com/office/drawing/2014/main" id="{5121D59D-D260-644E-8DCC-AECB063B6024}"/>
              </a:ext>
            </a:extLst>
          </p:cNvPr>
          <p:cNvCxnSpPr/>
          <p:nvPr/>
        </p:nvCxnSpPr>
        <p:spPr>
          <a:xfrm>
            <a:off x="1921193" y="321682"/>
            <a:ext cx="8472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D2D4998-DAE7-F84C-BBA4-B564CB73AF81}"/>
              </a:ext>
            </a:extLst>
          </p:cNvPr>
          <p:cNvCxnSpPr/>
          <p:nvPr/>
        </p:nvCxnSpPr>
        <p:spPr>
          <a:xfrm>
            <a:off x="1921193" y="1402769"/>
            <a:ext cx="8472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622ECB-A73E-974A-B240-9800AC385CFC}"/>
              </a:ext>
            </a:extLst>
          </p:cNvPr>
          <p:cNvSpPr txBox="1"/>
          <p:nvPr/>
        </p:nvSpPr>
        <p:spPr>
          <a:xfrm>
            <a:off x="5923788" y="3777614"/>
            <a:ext cx="4744212" cy="523220"/>
          </a:xfrm>
          <a:prstGeom prst="rect">
            <a:avLst/>
          </a:prstGeom>
          <a:noFill/>
        </p:spPr>
        <p:txBody>
          <a:bodyPr wrap="square" rtlCol="0">
            <a:spAutoFit/>
          </a:bodyPr>
          <a:lstStyle/>
          <a:p>
            <a:r>
              <a:rPr lang="en-US" sz="2800" dirty="0">
                <a:solidFill>
                  <a:srgbClr val="B9D9EB"/>
                </a:solidFill>
                <a:latin typeface="Arial" panose="020B0604020202020204" pitchFamily="34" charset="0"/>
                <a:ea typeface="Century Gothic" charset="0"/>
                <a:cs typeface="Arial" panose="020B0604020202020204" pitchFamily="34" charset="0"/>
              </a:rPr>
              <a:t>Weekly e-newsletter</a:t>
            </a:r>
          </a:p>
        </p:txBody>
      </p:sp>
      <p:pic>
        <p:nvPicPr>
          <p:cNvPr id="9" name="Picture 8">
            <a:extLst>
              <a:ext uri="{FF2B5EF4-FFF2-40B4-BE49-F238E27FC236}">
                <a16:creationId xmlns:a16="http://schemas.microsoft.com/office/drawing/2014/main" id="{E2CFD146-0620-7447-B15D-029F32315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932" y="1815088"/>
            <a:ext cx="3729473" cy="1390874"/>
          </a:xfrm>
          <a:prstGeom prst="rect">
            <a:avLst/>
          </a:prstGeom>
          <a:effectLst>
            <a:outerShdw blurRad="50800" dist="76200" dir="5400000" algn="t" rotWithShape="0">
              <a:prstClr val="black">
                <a:alpha val="40000"/>
              </a:prstClr>
            </a:outerShdw>
          </a:effectLst>
        </p:spPr>
      </p:pic>
      <p:sp>
        <p:nvSpPr>
          <p:cNvPr id="10" name="TextBox 9">
            <a:extLst>
              <a:ext uri="{FF2B5EF4-FFF2-40B4-BE49-F238E27FC236}">
                <a16:creationId xmlns:a16="http://schemas.microsoft.com/office/drawing/2014/main" id="{2C0DF57C-ABA0-FF40-89F6-2449DC9D8297}"/>
              </a:ext>
            </a:extLst>
          </p:cNvPr>
          <p:cNvSpPr txBox="1"/>
          <p:nvPr/>
        </p:nvSpPr>
        <p:spPr>
          <a:xfrm>
            <a:off x="5923788" y="1979346"/>
            <a:ext cx="4312920" cy="954107"/>
          </a:xfrm>
          <a:prstGeom prst="rect">
            <a:avLst/>
          </a:prstGeom>
          <a:noFill/>
        </p:spPr>
        <p:txBody>
          <a:bodyPr wrap="square" rtlCol="0">
            <a:spAutoFit/>
          </a:bodyPr>
          <a:lstStyle/>
          <a:p>
            <a:r>
              <a:rPr lang="en-US" sz="2800" dirty="0">
                <a:solidFill>
                  <a:srgbClr val="B9D9EB"/>
                </a:solidFill>
                <a:latin typeface="Arial" panose="020B0604020202020204" pitchFamily="34" charset="0"/>
                <a:ea typeface="Century Gothic" charset="0"/>
                <a:cs typeface="Arial" panose="020B0604020202020204" pitchFamily="34" charset="0"/>
              </a:rPr>
              <a:t>Newsletter mailed 4 </a:t>
            </a:r>
            <a:br>
              <a:rPr lang="en-US" sz="2800" dirty="0">
                <a:solidFill>
                  <a:srgbClr val="B9D9EB"/>
                </a:solidFill>
                <a:latin typeface="Arial" panose="020B0604020202020204" pitchFamily="34" charset="0"/>
                <a:ea typeface="Century Gothic" charset="0"/>
                <a:cs typeface="Arial" panose="020B0604020202020204" pitchFamily="34" charset="0"/>
              </a:rPr>
            </a:br>
            <a:r>
              <a:rPr lang="en-US" sz="2800" dirty="0">
                <a:solidFill>
                  <a:srgbClr val="B9D9EB"/>
                </a:solidFill>
                <a:latin typeface="Arial" panose="020B0604020202020204" pitchFamily="34" charset="0"/>
                <a:ea typeface="Century Gothic" charset="0"/>
                <a:cs typeface="Arial" panose="020B0604020202020204" pitchFamily="34" charset="0"/>
              </a:rPr>
              <a:t>times per year</a:t>
            </a:r>
          </a:p>
        </p:txBody>
      </p:sp>
      <p:pic>
        <p:nvPicPr>
          <p:cNvPr id="11" name="Picture 10">
            <a:extLst>
              <a:ext uri="{FF2B5EF4-FFF2-40B4-BE49-F238E27FC236}">
                <a16:creationId xmlns:a16="http://schemas.microsoft.com/office/drawing/2014/main" id="{7EDEE4B2-2568-C742-A6CD-D4F5E925E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4385" y="4452264"/>
            <a:ext cx="1297940" cy="2183424"/>
          </a:xfrm>
          <a:prstGeom prst="rect">
            <a:avLst/>
          </a:prstGeom>
        </p:spPr>
      </p:pic>
      <p:sp>
        <p:nvSpPr>
          <p:cNvPr id="12" name="TextBox 11">
            <a:extLst>
              <a:ext uri="{FF2B5EF4-FFF2-40B4-BE49-F238E27FC236}">
                <a16:creationId xmlns:a16="http://schemas.microsoft.com/office/drawing/2014/main" id="{1F8E02EC-AED2-234F-85F2-C4E547A22178}"/>
              </a:ext>
            </a:extLst>
          </p:cNvPr>
          <p:cNvSpPr txBox="1"/>
          <p:nvPr/>
        </p:nvSpPr>
        <p:spPr>
          <a:xfrm>
            <a:off x="5923788" y="5282366"/>
            <a:ext cx="4312920" cy="523220"/>
          </a:xfrm>
          <a:prstGeom prst="rect">
            <a:avLst/>
          </a:prstGeom>
          <a:noFill/>
        </p:spPr>
        <p:txBody>
          <a:bodyPr wrap="square" rtlCol="0">
            <a:spAutoFit/>
          </a:bodyPr>
          <a:lstStyle/>
          <a:p>
            <a:r>
              <a:rPr lang="en-US" sz="2800" dirty="0">
                <a:solidFill>
                  <a:srgbClr val="B9D9EB"/>
                </a:solidFill>
                <a:latin typeface="Arial" panose="020B0604020202020204" pitchFamily="34" charset="0"/>
                <a:ea typeface="Century Gothic" charset="0"/>
                <a:cs typeface="Arial" panose="020B0604020202020204" pitchFamily="34" charset="0"/>
              </a:rPr>
              <a:t>Text alerts</a:t>
            </a:r>
          </a:p>
        </p:txBody>
      </p:sp>
    </p:spTree>
    <p:extLst>
      <p:ext uri="{BB962C8B-B14F-4D97-AF65-F5344CB8AC3E}">
        <p14:creationId xmlns:p14="http://schemas.microsoft.com/office/powerpoint/2010/main" val="1980955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17BE5-B93F-0B4D-8A10-9B2CB5528451}"/>
              </a:ext>
            </a:extLst>
          </p:cNvPr>
          <p:cNvSpPr>
            <a:spLocks noGrp="1"/>
          </p:cNvSpPr>
          <p:nvPr>
            <p:ph idx="1"/>
          </p:nvPr>
        </p:nvSpPr>
        <p:spPr>
          <a:xfrm>
            <a:off x="1670446" y="2820928"/>
            <a:ext cx="8893970" cy="5342955"/>
          </a:xfrm>
        </p:spPr>
        <p:txBody>
          <a:bodyPr>
            <a:normAutofit/>
          </a:bodyPr>
          <a:lstStyle/>
          <a:p>
            <a:pPr>
              <a:lnSpc>
                <a:spcPct val="100000"/>
              </a:lnSpc>
              <a:spcBef>
                <a:spcPts val="1800"/>
              </a:spcBef>
            </a:pPr>
            <a:r>
              <a:rPr lang="en-US" sz="3000" dirty="0">
                <a:solidFill>
                  <a:schemeClr val="bg1"/>
                </a:solidFill>
                <a:latin typeface="Arial" panose="020B0604020202020204" pitchFamily="34" charset="0"/>
                <a:ea typeface="Century Gothic" charset="0"/>
                <a:cs typeface="Arial" panose="020B0604020202020204" pitchFamily="34" charset="0"/>
              </a:rPr>
              <a:t>State employees organized to raise money for candidates who support quality public services</a:t>
            </a:r>
          </a:p>
          <a:p>
            <a:pPr>
              <a:lnSpc>
                <a:spcPct val="100000"/>
              </a:lnSpc>
              <a:spcBef>
                <a:spcPts val="1800"/>
              </a:spcBef>
            </a:pPr>
            <a:r>
              <a:rPr lang="en-US" sz="3000" dirty="0">
                <a:solidFill>
                  <a:schemeClr val="bg1"/>
                </a:solidFill>
                <a:latin typeface="Arial" panose="020B0604020202020204" pitchFamily="34" charset="0"/>
                <a:ea typeface="Century Gothic" charset="0"/>
                <a:cs typeface="Arial" panose="020B0604020202020204" pitchFamily="34" charset="0"/>
              </a:rPr>
              <a:t>91% of EMPAC-endorsed legislative candidates were elected in 2016, including Governor Roy Cooper and Treasurer Dale </a:t>
            </a:r>
            <a:r>
              <a:rPr lang="en-US" sz="3000" dirty="0" err="1">
                <a:solidFill>
                  <a:schemeClr val="bg1"/>
                </a:solidFill>
                <a:latin typeface="Arial" panose="020B0604020202020204" pitchFamily="34" charset="0"/>
                <a:ea typeface="Century Gothic" charset="0"/>
                <a:cs typeface="Arial" panose="020B0604020202020204" pitchFamily="34" charset="0"/>
              </a:rPr>
              <a:t>Folwell</a:t>
            </a:r>
            <a:endParaRPr lang="en-US" sz="3000" dirty="0">
              <a:solidFill>
                <a:schemeClr val="bg1"/>
              </a:solidFill>
              <a:latin typeface="Arial" panose="020B0604020202020204" pitchFamily="34" charset="0"/>
              <a:ea typeface="Century Gothic" charset="0"/>
              <a:cs typeface="Arial" panose="020B0604020202020204" pitchFamily="34" charset="0"/>
            </a:endParaRPr>
          </a:p>
          <a:p>
            <a:pPr marL="228600" lvl="1">
              <a:lnSpc>
                <a:spcPct val="100000"/>
              </a:lnSpc>
              <a:spcBef>
                <a:spcPts val="1800"/>
              </a:spcBef>
            </a:pPr>
            <a:endParaRPr lang="en-US" sz="3000" dirty="0">
              <a:solidFill>
                <a:srgbClr val="B9D9EB"/>
              </a:solidFill>
              <a:latin typeface="Century Gothic" charset="0"/>
              <a:ea typeface="Century Gothic" charset="0"/>
              <a:cs typeface="Century Gothic" charset="0"/>
            </a:endParaRPr>
          </a:p>
          <a:p>
            <a:pPr>
              <a:lnSpc>
                <a:spcPct val="100000"/>
              </a:lnSpc>
              <a:spcBef>
                <a:spcPts val="1800"/>
              </a:spcBef>
            </a:pPr>
            <a:endParaRPr lang="en-US" b="1" dirty="0">
              <a:solidFill>
                <a:srgbClr val="B9D9EB"/>
              </a:solidFill>
              <a:latin typeface="Century Gothic" charset="0"/>
              <a:ea typeface="Century Gothic" charset="0"/>
              <a:cs typeface="Century Gothic" charset="0"/>
            </a:endParaRPr>
          </a:p>
          <a:p>
            <a:pPr marL="457200" lvl="1" indent="0">
              <a:spcBef>
                <a:spcPts val="1800"/>
              </a:spcBef>
              <a:buNone/>
            </a:pPr>
            <a:endParaRPr lang="en-US" sz="2800" b="1" dirty="0">
              <a:solidFill>
                <a:srgbClr val="B9D9EB"/>
              </a:solidFill>
              <a:latin typeface="Century Gothic" charset="0"/>
              <a:ea typeface="Century Gothic" charset="0"/>
              <a:cs typeface="Century Gothic" charset="0"/>
            </a:endParaRPr>
          </a:p>
          <a:p>
            <a:pPr>
              <a:spcBef>
                <a:spcPts val="1800"/>
              </a:spcBef>
            </a:pPr>
            <a:endParaRPr lang="en-US" b="1" dirty="0">
              <a:solidFill>
                <a:srgbClr val="B9D9EB"/>
              </a:solidFill>
              <a:latin typeface="Century Gothic" charset="0"/>
              <a:ea typeface="Century Gothic" charset="0"/>
              <a:cs typeface="Century Gothic" charset="0"/>
            </a:endParaRPr>
          </a:p>
          <a:p>
            <a:pPr lvl="1">
              <a:spcBef>
                <a:spcPts val="1800"/>
              </a:spcBef>
            </a:pPr>
            <a:endParaRPr lang="en-US" sz="2800" b="1" dirty="0">
              <a:solidFill>
                <a:srgbClr val="B9D9EB"/>
              </a:solidFill>
              <a:latin typeface="Century Gothic" charset="0"/>
              <a:ea typeface="Century Gothic" charset="0"/>
              <a:cs typeface="Century Gothic" charset="0"/>
            </a:endParaRPr>
          </a:p>
          <a:p>
            <a:pPr lvl="1">
              <a:spcBef>
                <a:spcPts val="1800"/>
              </a:spcBef>
            </a:pPr>
            <a:endParaRPr lang="en-US" sz="2800" dirty="0">
              <a:solidFill>
                <a:schemeClr val="bg1"/>
              </a:solidFill>
              <a:latin typeface="Century Gothic" charset="0"/>
              <a:ea typeface="Century Gothic" charset="0"/>
              <a:cs typeface="Century Gothic" charset="0"/>
            </a:endParaRPr>
          </a:p>
        </p:txBody>
      </p:sp>
      <p:cxnSp>
        <p:nvCxnSpPr>
          <p:cNvPr id="4" name="Straight Connector 3">
            <a:extLst>
              <a:ext uri="{FF2B5EF4-FFF2-40B4-BE49-F238E27FC236}">
                <a16:creationId xmlns:a16="http://schemas.microsoft.com/office/drawing/2014/main" id="{7DBD99BA-70B5-9B4F-ACDA-09C86620D50B}"/>
              </a:ext>
            </a:extLst>
          </p:cNvPr>
          <p:cNvCxnSpPr/>
          <p:nvPr/>
        </p:nvCxnSpPr>
        <p:spPr>
          <a:xfrm>
            <a:off x="1881189" y="446459"/>
            <a:ext cx="8472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E2F36F-707F-414C-BB1D-482D03E1CECC}"/>
              </a:ext>
            </a:extLst>
          </p:cNvPr>
          <p:cNvCxnSpPr/>
          <p:nvPr/>
        </p:nvCxnSpPr>
        <p:spPr>
          <a:xfrm>
            <a:off x="1881189" y="2624826"/>
            <a:ext cx="84724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F4F221A-CC38-6842-8C25-CA38A531F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713" y="566360"/>
            <a:ext cx="2384328" cy="1975988"/>
          </a:xfrm>
          <a:prstGeom prst="rect">
            <a:avLst/>
          </a:prstGeom>
        </p:spPr>
      </p:pic>
    </p:spTree>
    <p:extLst>
      <p:ext uri="{BB962C8B-B14F-4D97-AF65-F5344CB8AC3E}">
        <p14:creationId xmlns:p14="http://schemas.microsoft.com/office/powerpoint/2010/main" val="2568970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A642-0CDD-2949-80B3-009561E2FF6E}"/>
              </a:ext>
            </a:extLst>
          </p:cNvPr>
          <p:cNvSpPr>
            <a:spLocks noGrp="1"/>
          </p:cNvSpPr>
          <p:nvPr>
            <p:ph type="title"/>
          </p:nvPr>
        </p:nvSpPr>
        <p:spPr>
          <a:xfrm>
            <a:off x="835477" y="2034805"/>
            <a:ext cx="10515600" cy="1325563"/>
          </a:xfrm>
        </p:spPr>
        <p:txBody>
          <a:bodyPr>
            <a:noAutofit/>
          </a:bodyPr>
          <a:lstStyle/>
          <a:p>
            <a:pPr algn="ctr"/>
            <a:r>
              <a:rPr lang="en-US" sz="6000">
                <a:solidFill>
                  <a:schemeClr val="bg1"/>
                </a:solidFill>
              </a:rPr>
              <a:t>APPLICATION</a:t>
            </a:r>
          </a:p>
        </p:txBody>
      </p:sp>
    </p:spTree>
    <p:extLst>
      <p:ext uri="{BB962C8B-B14F-4D97-AF65-F5344CB8AC3E}">
        <p14:creationId xmlns:p14="http://schemas.microsoft.com/office/powerpoint/2010/main" val="113295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409011-712B-A241-8262-CD5D8455777A}"/>
              </a:ext>
            </a:extLst>
          </p:cNvPr>
          <p:cNvPicPr>
            <a:picLocks noChangeAspect="1"/>
          </p:cNvPicPr>
          <p:nvPr/>
        </p:nvPicPr>
        <p:blipFill rotWithShape="1">
          <a:blip r:embed="rId4"/>
          <a:srcRect b="40000"/>
          <a:stretch/>
        </p:blipFill>
        <p:spPr>
          <a:xfrm>
            <a:off x="2255920" y="363575"/>
            <a:ext cx="7708350" cy="5822071"/>
          </a:xfrm>
          <a:prstGeom prst="rect">
            <a:avLst/>
          </a:prstGeom>
        </p:spPr>
      </p:pic>
    </p:spTree>
    <p:extLst>
      <p:ext uri="{BB962C8B-B14F-4D97-AF65-F5344CB8AC3E}">
        <p14:creationId xmlns:p14="http://schemas.microsoft.com/office/powerpoint/2010/main" val="2214883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A642-0CDD-2949-80B3-009561E2FF6E}"/>
              </a:ext>
            </a:extLst>
          </p:cNvPr>
          <p:cNvSpPr>
            <a:spLocks noGrp="1"/>
          </p:cNvSpPr>
          <p:nvPr>
            <p:ph type="title"/>
          </p:nvPr>
        </p:nvSpPr>
        <p:spPr>
          <a:xfrm>
            <a:off x="0" y="-388964"/>
            <a:ext cx="12191999" cy="1690030"/>
          </a:xfrm>
        </p:spPr>
        <p:txBody>
          <a:bodyPr>
            <a:noAutofit/>
          </a:bodyPr>
          <a:lstStyle/>
          <a:p>
            <a:pPr algn="ctr"/>
            <a:br>
              <a:rPr lang="en-US" sz="7200" dirty="0">
                <a:solidFill>
                  <a:schemeClr val="bg1"/>
                </a:solidFill>
                <a:cs typeface="Arial Bold"/>
              </a:rPr>
            </a:br>
            <a:r>
              <a:rPr lang="en-US" sz="7200" dirty="0">
                <a:solidFill>
                  <a:schemeClr val="bg1"/>
                </a:solidFill>
                <a:cs typeface="Arial Bold"/>
              </a:rPr>
              <a:t>WHO ARE WE?</a:t>
            </a:r>
          </a:p>
        </p:txBody>
      </p:sp>
      <p:sp>
        <p:nvSpPr>
          <p:cNvPr id="4" name="Rectangle 3">
            <a:extLst>
              <a:ext uri="{FF2B5EF4-FFF2-40B4-BE49-F238E27FC236}">
                <a16:creationId xmlns:a16="http://schemas.microsoft.com/office/drawing/2014/main" id="{E5810BD1-D075-DC46-AC4B-792E602D02A5}"/>
              </a:ext>
            </a:extLst>
          </p:cNvPr>
          <p:cNvSpPr/>
          <p:nvPr/>
        </p:nvSpPr>
        <p:spPr>
          <a:xfrm>
            <a:off x="1524000" y="1471128"/>
            <a:ext cx="9144000" cy="523220"/>
          </a:xfrm>
          <a:prstGeom prst="rect">
            <a:avLst/>
          </a:prstGeom>
        </p:spPr>
        <p:txBody>
          <a:bodyPr wrap="square">
            <a:spAutoFit/>
          </a:bodyPr>
          <a:lstStyle/>
          <a:p>
            <a:pPr algn="ctr"/>
            <a:r>
              <a:rPr lang="en-US" sz="2800" b="1" dirty="0">
                <a:solidFill>
                  <a:srgbClr val="B9D9EB"/>
                </a:solidFill>
                <a:latin typeface="Century Gothic Regular" charset="0"/>
                <a:ea typeface="Century Gothic Regular" charset="0"/>
                <a:cs typeface="Century Gothic Regular" charset="0"/>
              </a:rPr>
              <a:t>“The South’s Leading State Employees’ Association”</a:t>
            </a:r>
          </a:p>
        </p:txBody>
      </p:sp>
      <p:sp>
        <p:nvSpPr>
          <p:cNvPr id="5" name="Title 1">
            <a:extLst>
              <a:ext uri="{FF2B5EF4-FFF2-40B4-BE49-F238E27FC236}">
                <a16:creationId xmlns:a16="http://schemas.microsoft.com/office/drawing/2014/main" id="{5F30B3BA-D655-BF41-BF84-22119AAD5079}"/>
              </a:ext>
            </a:extLst>
          </p:cNvPr>
          <p:cNvSpPr txBox="1">
            <a:spLocks/>
          </p:cNvSpPr>
          <p:nvPr/>
        </p:nvSpPr>
        <p:spPr>
          <a:xfrm>
            <a:off x="2687430" y="4556202"/>
            <a:ext cx="218937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Alternate Gothic No3 D" charset="0"/>
                <a:ea typeface="+mj-ea"/>
                <a:cs typeface="+mj-cs"/>
              </a:defRPr>
            </a:lvl1pPr>
          </a:lstStyle>
          <a:p>
            <a:pPr algn="ctr"/>
            <a:r>
              <a:rPr lang="en-US" sz="2800" dirty="0">
                <a:solidFill>
                  <a:prstClr val="white"/>
                </a:solidFill>
                <a:latin typeface="Arial" panose="020B0604020202020204" pitchFamily="34" charset="0"/>
                <a:ea typeface="Century Gothic Regular" charset="0"/>
                <a:cs typeface="Arial" panose="020B0604020202020204" pitchFamily="34" charset="0"/>
              </a:rPr>
              <a:t>45,000</a:t>
            </a:r>
            <a:r>
              <a:rPr lang="en-US" sz="2800" baseline="30000" dirty="0">
                <a:solidFill>
                  <a:prstClr val="white"/>
                </a:solidFill>
                <a:latin typeface="Arial" panose="020B0604020202020204" pitchFamily="34" charset="0"/>
                <a:ea typeface="Century Gothic Regular" charset="0"/>
                <a:cs typeface="Arial" panose="020B0604020202020204" pitchFamily="34" charset="0"/>
              </a:rPr>
              <a:t>+</a:t>
            </a:r>
            <a:br>
              <a:rPr lang="en-US" sz="2800" dirty="0">
                <a:solidFill>
                  <a:prstClr val="white"/>
                </a:solidFill>
                <a:latin typeface="Arial" panose="020B0604020202020204" pitchFamily="34" charset="0"/>
                <a:ea typeface="Century Gothic Regular" charset="0"/>
                <a:cs typeface="Arial" panose="020B0604020202020204" pitchFamily="34" charset="0"/>
              </a:rPr>
            </a:br>
            <a:r>
              <a:rPr lang="en-US" sz="2800" dirty="0">
                <a:solidFill>
                  <a:prstClr val="white"/>
                </a:solidFill>
                <a:latin typeface="Arial" panose="020B0604020202020204" pitchFamily="34" charset="0"/>
                <a:ea typeface="Century Gothic Regular" charset="0"/>
                <a:cs typeface="Arial" panose="020B0604020202020204" pitchFamily="34" charset="0"/>
              </a:rPr>
              <a:t>members</a:t>
            </a:r>
          </a:p>
        </p:txBody>
      </p:sp>
      <p:sp>
        <p:nvSpPr>
          <p:cNvPr id="6" name="Oval 5">
            <a:extLst>
              <a:ext uri="{FF2B5EF4-FFF2-40B4-BE49-F238E27FC236}">
                <a16:creationId xmlns:a16="http://schemas.microsoft.com/office/drawing/2014/main" id="{AB9A6E54-0EB7-9248-A9DD-1DF667A73507}"/>
              </a:ext>
            </a:extLst>
          </p:cNvPr>
          <p:cNvSpPr/>
          <p:nvPr/>
        </p:nvSpPr>
        <p:spPr>
          <a:xfrm>
            <a:off x="2810934" y="2490337"/>
            <a:ext cx="2065867" cy="2065867"/>
          </a:xfrm>
          <a:prstGeom prst="ellipse">
            <a:avLst/>
          </a:prstGeom>
          <a:noFill/>
          <a:ln w="254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pic>
        <p:nvPicPr>
          <p:cNvPr id="7" name="Picture 6">
            <a:extLst>
              <a:ext uri="{FF2B5EF4-FFF2-40B4-BE49-F238E27FC236}">
                <a16:creationId xmlns:a16="http://schemas.microsoft.com/office/drawing/2014/main" id="{80ECD45A-C31B-F949-BF83-6ED01D393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688" y="2681894"/>
            <a:ext cx="1682751" cy="1682751"/>
          </a:xfrm>
          <a:prstGeom prst="rect">
            <a:avLst/>
          </a:prstGeom>
        </p:spPr>
      </p:pic>
      <p:sp>
        <p:nvSpPr>
          <p:cNvPr id="8" name="Oval 7">
            <a:extLst>
              <a:ext uri="{FF2B5EF4-FFF2-40B4-BE49-F238E27FC236}">
                <a16:creationId xmlns:a16="http://schemas.microsoft.com/office/drawing/2014/main" id="{15CF0281-E7CF-154E-8D7F-173F33D04D44}"/>
              </a:ext>
            </a:extLst>
          </p:cNvPr>
          <p:cNvSpPr/>
          <p:nvPr/>
        </p:nvSpPr>
        <p:spPr>
          <a:xfrm>
            <a:off x="7294769" y="2490337"/>
            <a:ext cx="2065867" cy="2065867"/>
          </a:xfrm>
          <a:prstGeom prst="ellipse">
            <a:avLst/>
          </a:prstGeom>
          <a:noFill/>
          <a:ln w="254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9" name="Title 1">
            <a:extLst>
              <a:ext uri="{FF2B5EF4-FFF2-40B4-BE49-F238E27FC236}">
                <a16:creationId xmlns:a16="http://schemas.microsoft.com/office/drawing/2014/main" id="{D8136BF7-56DD-FE4A-9E61-3FDE68336C6D}"/>
              </a:ext>
            </a:extLst>
          </p:cNvPr>
          <p:cNvSpPr txBox="1">
            <a:spLocks/>
          </p:cNvSpPr>
          <p:nvPr/>
        </p:nvSpPr>
        <p:spPr>
          <a:xfrm>
            <a:off x="7294768" y="2860487"/>
            <a:ext cx="21893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lternate Gothic No3 D" charset="0"/>
                <a:ea typeface="+mj-ea"/>
                <a:cs typeface="+mj-cs"/>
              </a:defRPr>
            </a:lvl1pPr>
          </a:lstStyle>
          <a:p>
            <a:pPr algn="ctr"/>
            <a:r>
              <a:rPr lang="en-US" sz="8800" b="1" dirty="0">
                <a:solidFill>
                  <a:prstClr val="white"/>
                </a:solidFill>
              </a:rPr>
              <a:t>70+</a:t>
            </a:r>
          </a:p>
        </p:txBody>
      </p:sp>
      <p:sp>
        <p:nvSpPr>
          <p:cNvPr id="10" name="Title 1">
            <a:extLst>
              <a:ext uri="{FF2B5EF4-FFF2-40B4-BE49-F238E27FC236}">
                <a16:creationId xmlns:a16="http://schemas.microsoft.com/office/drawing/2014/main" id="{03EDD8FC-4B2C-C647-8743-6C7B93A7CC51}"/>
              </a:ext>
            </a:extLst>
          </p:cNvPr>
          <p:cNvSpPr txBox="1">
            <a:spLocks/>
          </p:cNvSpPr>
          <p:nvPr/>
        </p:nvSpPr>
        <p:spPr>
          <a:xfrm>
            <a:off x="7294768" y="4533894"/>
            <a:ext cx="21893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lternate Gothic No3 D" charset="0"/>
                <a:ea typeface="+mj-ea"/>
                <a:cs typeface="+mj-cs"/>
              </a:defRPr>
            </a:lvl1pPr>
          </a:lstStyle>
          <a:p>
            <a:pPr algn="ctr"/>
            <a:r>
              <a:rPr lang="en-US" sz="2800" dirty="0">
                <a:solidFill>
                  <a:prstClr val="white"/>
                </a:solidFill>
                <a:latin typeface="Arial" panose="020B0604020202020204" pitchFamily="34" charset="0"/>
                <a:ea typeface="Century Gothic Regular" charset="0"/>
                <a:cs typeface="Arial" panose="020B0604020202020204" pitchFamily="34" charset="0"/>
              </a:rPr>
              <a:t>Years</a:t>
            </a:r>
          </a:p>
          <a:p>
            <a:pPr algn="ctr"/>
            <a:r>
              <a:rPr lang="en-US" sz="2800" dirty="0">
                <a:solidFill>
                  <a:prstClr val="white"/>
                </a:solidFill>
                <a:latin typeface="Arial" panose="020B0604020202020204" pitchFamily="34" charset="0"/>
                <a:ea typeface="Century Gothic Regular" charset="0"/>
                <a:cs typeface="Arial" panose="020B0604020202020204" pitchFamily="34" charset="0"/>
              </a:rPr>
              <a:t>strong</a:t>
            </a:r>
          </a:p>
        </p:txBody>
      </p:sp>
      <p:cxnSp>
        <p:nvCxnSpPr>
          <p:cNvPr id="11" name="Straight Connector 10">
            <a:extLst>
              <a:ext uri="{FF2B5EF4-FFF2-40B4-BE49-F238E27FC236}">
                <a16:creationId xmlns:a16="http://schemas.microsoft.com/office/drawing/2014/main" id="{9200D86D-C594-DA49-A6AC-EA611081FB1E}"/>
              </a:ext>
            </a:extLst>
          </p:cNvPr>
          <p:cNvCxnSpPr>
            <a:cxnSpLocks/>
          </p:cNvCxnSpPr>
          <p:nvPr/>
        </p:nvCxnSpPr>
        <p:spPr>
          <a:xfrm>
            <a:off x="2810934" y="1471128"/>
            <a:ext cx="64427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302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409011-712B-A241-8262-CD5D8455777A}"/>
              </a:ext>
            </a:extLst>
          </p:cNvPr>
          <p:cNvPicPr>
            <a:picLocks noChangeAspect="1"/>
          </p:cNvPicPr>
          <p:nvPr/>
        </p:nvPicPr>
        <p:blipFill rotWithShape="1">
          <a:blip r:embed="rId4"/>
          <a:srcRect t="59412"/>
          <a:stretch/>
        </p:blipFill>
        <p:spPr>
          <a:xfrm>
            <a:off x="1105387" y="605118"/>
            <a:ext cx="9527322" cy="4867835"/>
          </a:xfrm>
          <a:prstGeom prst="rect">
            <a:avLst/>
          </a:prstGeom>
        </p:spPr>
      </p:pic>
    </p:spTree>
    <p:extLst>
      <p:ext uri="{BB962C8B-B14F-4D97-AF65-F5344CB8AC3E}">
        <p14:creationId xmlns:p14="http://schemas.microsoft.com/office/powerpoint/2010/main" val="1193233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5C8FE3-3435-164B-81F7-95476F38C9A1}"/>
              </a:ext>
            </a:extLst>
          </p:cNvPr>
          <p:cNvSpPr>
            <a:spLocks noGrp="1"/>
          </p:cNvSpPr>
          <p:nvPr>
            <p:ph type="title"/>
          </p:nvPr>
        </p:nvSpPr>
        <p:spPr>
          <a:xfrm>
            <a:off x="2336907" y="2047272"/>
            <a:ext cx="12192000" cy="1325563"/>
          </a:xfrm>
        </p:spPr>
        <p:txBody>
          <a:bodyPr>
            <a:normAutofit fontScale="90000"/>
          </a:bodyPr>
          <a:lstStyle/>
          <a:p>
            <a:pPr algn="ctr"/>
            <a:r>
              <a:rPr lang="en-US" sz="4800">
                <a:solidFill>
                  <a:srgbClr val="005EB8"/>
                </a:solidFill>
              </a:rPr>
              <a:t>View Member Guide</a:t>
            </a:r>
            <a:br>
              <a:rPr lang="en-US">
                <a:solidFill>
                  <a:srgbClr val="005EB8"/>
                </a:solidFill>
              </a:rPr>
            </a:br>
            <a:endParaRPr lang="en-US">
              <a:solidFill>
                <a:srgbClr val="005EB8"/>
              </a:solidFill>
            </a:endParaRPr>
          </a:p>
        </p:txBody>
      </p:sp>
      <p:sp>
        <p:nvSpPr>
          <p:cNvPr id="15" name="Title 8">
            <a:extLst>
              <a:ext uri="{FF2B5EF4-FFF2-40B4-BE49-F238E27FC236}">
                <a16:creationId xmlns:a16="http://schemas.microsoft.com/office/drawing/2014/main" id="{BB379263-9515-194C-9DE2-659B4E8D65C3}"/>
              </a:ext>
            </a:extLst>
          </p:cNvPr>
          <p:cNvSpPr txBox="1">
            <a:spLocks/>
          </p:cNvSpPr>
          <p:nvPr/>
        </p:nvSpPr>
        <p:spPr>
          <a:xfrm>
            <a:off x="2516520" y="2657126"/>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old"/>
                <a:ea typeface="+mj-ea"/>
                <a:cs typeface="+mj-cs"/>
              </a:defRPr>
            </a:lvl1pPr>
          </a:lstStyle>
          <a:p>
            <a:pPr algn="ctr"/>
            <a:r>
              <a:rPr lang="en-US" sz="3600" b="0" err="1">
                <a:solidFill>
                  <a:srgbClr val="005EB8"/>
                </a:solidFill>
              </a:rPr>
              <a:t>seanc.org</a:t>
            </a:r>
            <a:r>
              <a:rPr lang="en-US" sz="3600" b="0">
                <a:solidFill>
                  <a:srgbClr val="005EB8"/>
                </a:solidFill>
              </a:rPr>
              <a:t>/</a:t>
            </a:r>
            <a:r>
              <a:rPr lang="en-US" sz="3600" b="0" err="1">
                <a:solidFill>
                  <a:srgbClr val="005EB8"/>
                </a:solidFill>
              </a:rPr>
              <a:t>memberguide</a:t>
            </a:r>
            <a:endParaRPr lang="en-US" sz="3600" b="0">
              <a:solidFill>
                <a:srgbClr val="005EB8"/>
              </a:solidFill>
            </a:endParaRPr>
          </a:p>
        </p:txBody>
      </p:sp>
      <p:pic>
        <p:nvPicPr>
          <p:cNvPr id="3" name="Picture 2">
            <a:extLst>
              <a:ext uri="{FF2B5EF4-FFF2-40B4-BE49-F238E27FC236}">
                <a16:creationId xmlns:a16="http://schemas.microsoft.com/office/drawing/2014/main" id="{22ABC907-B772-2E46-9313-E243F5724469}"/>
              </a:ext>
            </a:extLst>
          </p:cNvPr>
          <p:cNvPicPr>
            <a:picLocks noChangeAspect="1"/>
          </p:cNvPicPr>
          <p:nvPr/>
        </p:nvPicPr>
        <p:blipFill>
          <a:blip r:embed="rId4"/>
          <a:stretch>
            <a:fillRect/>
          </a:stretch>
        </p:blipFill>
        <p:spPr>
          <a:xfrm>
            <a:off x="558012" y="914401"/>
            <a:ext cx="5412254" cy="5404980"/>
          </a:xfrm>
          <a:prstGeom prst="rect">
            <a:avLst/>
          </a:prstGeom>
        </p:spPr>
      </p:pic>
    </p:spTree>
    <p:extLst>
      <p:ext uri="{BB962C8B-B14F-4D97-AF65-F5344CB8AC3E}">
        <p14:creationId xmlns:p14="http://schemas.microsoft.com/office/powerpoint/2010/main" val="152231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A34B55-D2AA-4F42-AA63-E569BC09CBAB}"/>
              </a:ext>
            </a:extLst>
          </p:cNvPr>
          <p:cNvPicPr>
            <a:picLocks noChangeAspect="1"/>
          </p:cNvPicPr>
          <p:nvPr/>
        </p:nvPicPr>
        <p:blipFill rotWithShape="1">
          <a:blip r:embed="rId3">
            <a:extLst>
              <a:ext uri="{28A0092B-C50C-407E-A947-70E740481C1C}">
                <a14:useLocalDpi xmlns:a14="http://schemas.microsoft.com/office/drawing/2010/main" val="0"/>
              </a:ext>
            </a:extLst>
          </a:blip>
          <a:srcRect l="7377" t="19896" r="6434" b="7459"/>
          <a:stretch/>
        </p:blipFill>
        <p:spPr>
          <a:xfrm>
            <a:off x="0" y="11544"/>
            <a:ext cx="12192000" cy="6858001"/>
          </a:xfrm>
          <a:prstGeom prst="rect">
            <a:avLst/>
          </a:prstGeom>
        </p:spPr>
      </p:pic>
      <p:sp>
        <p:nvSpPr>
          <p:cNvPr id="3" name="Content Placeholder 2">
            <a:extLst>
              <a:ext uri="{FF2B5EF4-FFF2-40B4-BE49-F238E27FC236}">
                <a16:creationId xmlns:a16="http://schemas.microsoft.com/office/drawing/2014/main" id="{FC09D315-238B-43E5-B56C-E7C81980E72F}"/>
              </a:ext>
            </a:extLst>
          </p:cNvPr>
          <p:cNvSpPr>
            <a:spLocks noGrp="1"/>
          </p:cNvSpPr>
          <p:nvPr>
            <p:ph idx="1"/>
          </p:nvPr>
        </p:nvSpPr>
        <p:spPr>
          <a:xfrm flipH="1">
            <a:off x="437321" y="2266122"/>
            <a:ext cx="2822713" cy="298174"/>
          </a:xfrm>
        </p:spPr>
        <p:txBody>
          <a:bodyPr>
            <a:normAutofit fontScale="62500" lnSpcReduction="20000"/>
          </a:bodyPr>
          <a:lstStyle/>
          <a:p>
            <a:pPr marL="0" indent="0">
              <a:buNone/>
            </a:pPr>
            <a:r>
              <a:rPr lang="en-US"/>
              <a:t> </a:t>
            </a:r>
          </a:p>
          <a:p>
            <a:pPr marL="0" indent="0">
              <a:buNone/>
            </a:pPr>
            <a:endParaRPr lang="en-US"/>
          </a:p>
        </p:txBody>
      </p:sp>
      <p:sp>
        <p:nvSpPr>
          <p:cNvPr id="5" name="Rectangle 4">
            <a:extLst>
              <a:ext uri="{FF2B5EF4-FFF2-40B4-BE49-F238E27FC236}">
                <a16:creationId xmlns:a16="http://schemas.microsoft.com/office/drawing/2014/main" id="{12130928-96C9-3041-BCCD-E77D1A7649FD}"/>
              </a:ext>
            </a:extLst>
          </p:cNvPr>
          <p:cNvSpPr/>
          <p:nvPr/>
        </p:nvSpPr>
        <p:spPr>
          <a:xfrm>
            <a:off x="0" y="0"/>
            <a:ext cx="12192000" cy="6858001"/>
          </a:xfrm>
          <a:prstGeom prst="rect">
            <a:avLst/>
          </a:prstGeom>
          <a:solidFill>
            <a:srgbClr val="005DB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egular"/>
            </a:endParaRPr>
          </a:p>
        </p:txBody>
      </p:sp>
      <p:pic>
        <p:nvPicPr>
          <p:cNvPr id="8" name="Picture 7">
            <a:extLst>
              <a:ext uri="{FF2B5EF4-FFF2-40B4-BE49-F238E27FC236}">
                <a16:creationId xmlns:a16="http://schemas.microsoft.com/office/drawing/2014/main" id="{DA54F0C8-E10D-944C-B185-9EEFC8E50668}"/>
              </a:ext>
            </a:extLst>
          </p:cNvPr>
          <p:cNvPicPr>
            <a:picLocks noChangeAspect="1"/>
          </p:cNvPicPr>
          <p:nvPr/>
        </p:nvPicPr>
        <p:blipFill>
          <a:blip r:embed="rId4"/>
          <a:stretch>
            <a:fillRect/>
          </a:stretch>
        </p:blipFill>
        <p:spPr>
          <a:xfrm>
            <a:off x="2146532" y="1290644"/>
            <a:ext cx="7445794" cy="3618906"/>
          </a:xfrm>
          <a:prstGeom prst="rect">
            <a:avLst/>
          </a:prstGeom>
        </p:spPr>
      </p:pic>
    </p:spTree>
    <p:extLst>
      <p:ext uri="{BB962C8B-B14F-4D97-AF65-F5344CB8AC3E}">
        <p14:creationId xmlns:p14="http://schemas.microsoft.com/office/powerpoint/2010/main" val="365171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2C3418-8853-DA4E-924D-2DCF904DF3D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38075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71406A-CD75-EF46-8618-BD6C21349BFA}"/>
              </a:ext>
            </a:extLst>
          </p:cNvPr>
          <p:cNvSpPr txBox="1"/>
          <p:nvPr/>
        </p:nvSpPr>
        <p:spPr>
          <a:xfrm>
            <a:off x="0" y="1009526"/>
            <a:ext cx="12192000" cy="2215991"/>
          </a:xfrm>
          <a:prstGeom prst="rect">
            <a:avLst/>
          </a:prstGeom>
          <a:noFill/>
        </p:spPr>
        <p:txBody>
          <a:bodyPr wrap="square" rtlCol="0">
            <a:spAutoFit/>
          </a:bodyPr>
          <a:lstStyle/>
          <a:p>
            <a:pPr algn="ctr"/>
            <a:r>
              <a:rPr lang="en-US" sz="13800" b="1" dirty="0">
                <a:solidFill>
                  <a:prstClr val="white"/>
                </a:solidFill>
                <a:latin typeface="Arial" panose="020B0604020202020204" pitchFamily="34" charset="0"/>
                <a:ea typeface="Alternate Gothic No3 D" charset="0"/>
                <a:cs typeface="Arial" panose="020B0604020202020204" pitchFamily="34" charset="0"/>
              </a:rPr>
              <a:t>MISSION</a:t>
            </a:r>
          </a:p>
        </p:txBody>
      </p:sp>
      <p:sp>
        <p:nvSpPr>
          <p:cNvPr id="7" name="TextBox 6">
            <a:extLst>
              <a:ext uri="{FF2B5EF4-FFF2-40B4-BE49-F238E27FC236}">
                <a16:creationId xmlns:a16="http://schemas.microsoft.com/office/drawing/2014/main" id="{B6CC090D-3E65-904F-89DF-AB5BF321B0E6}"/>
              </a:ext>
            </a:extLst>
          </p:cNvPr>
          <p:cNvSpPr txBox="1"/>
          <p:nvPr/>
        </p:nvSpPr>
        <p:spPr>
          <a:xfrm>
            <a:off x="2328673" y="3201068"/>
            <a:ext cx="7543538" cy="2062103"/>
          </a:xfrm>
          <a:prstGeom prst="rect">
            <a:avLst/>
          </a:prstGeom>
          <a:noFill/>
        </p:spPr>
        <p:txBody>
          <a:bodyPr wrap="square" rtlCol="0">
            <a:spAutoFit/>
          </a:bodyPr>
          <a:lstStyle/>
          <a:p>
            <a:r>
              <a:rPr lang="en-US" sz="3200" dirty="0">
                <a:solidFill>
                  <a:prstClr val="white"/>
                </a:solidFill>
                <a:latin typeface="Century Gothic Regular" charset="0"/>
                <a:ea typeface="Century Gothic Regular" charset="0"/>
                <a:cs typeface="Century Gothic Regular" charset="0"/>
              </a:rPr>
              <a:t>SEANC is committed to </a:t>
            </a:r>
            <a:r>
              <a:rPr lang="en-US" sz="3200" dirty="0">
                <a:solidFill>
                  <a:srgbClr val="B9D9EB"/>
                </a:solidFill>
                <a:latin typeface="Century Gothic Regular" charset="0"/>
                <a:ea typeface="Century Gothic Regular" charset="0"/>
                <a:cs typeface="Century Gothic Regular" charset="0"/>
              </a:rPr>
              <a:t>protecting</a:t>
            </a:r>
            <a:r>
              <a:rPr lang="en-US" sz="3200" dirty="0">
                <a:solidFill>
                  <a:prstClr val="white"/>
                </a:solidFill>
                <a:latin typeface="Century Gothic Regular" charset="0"/>
                <a:ea typeface="Century Gothic Regular" charset="0"/>
                <a:cs typeface="Century Gothic Regular" charset="0"/>
              </a:rPr>
              <a:t> and </a:t>
            </a:r>
            <a:r>
              <a:rPr lang="en-US" sz="3200" dirty="0">
                <a:solidFill>
                  <a:srgbClr val="B9D9EB"/>
                </a:solidFill>
                <a:latin typeface="Century Gothic Regular" charset="0"/>
                <a:ea typeface="Century Gothic Regular" charset="0"/>
                <a:cs typeface="Century Gothic Regular" charset="0"/>
              </a:rPr>
              <a:t>enhancing</a:t>
            </a:r>
            <a:r>
              <a:rPr lang="en-US" sz="3200" dirty="0">
                <a:solidFill>
                  <a:prstClr val="white"/>
                </a:solidFill>
                <a:latin typeface="Century Gothic Regular" charset="0"/>
                <a:ea typeface="Century Gothic Regular" charset="0"/>
                <a:cs typeface="Century Gothic Regular" charset="0"/>
              </a:rPr>
              <a:t> the </a:t>
            </a:r>
            <a:r>
              <a:rPr lang="en-US" sz="3200" dirty="0">
                <a:solidFill>
                  <a:srgbClr val="B9D9EB"/>
                </a:solidFill>
                <a:latin typeface="Century Gothic Regular" charset="0"/>
                <a:ea typeface="Century Gothic Regular" charset="0"/>
                <a:cs typeface="Century Gothic Regular" charset="0"/>
              </a:rPr>
              <a:t>rights</a:t>
            </a:r>
            <a:r>
              <a:rPr lang="en-US" sz="3200" dirty="0">
                <a:solidFill>
                  <a:prstClr val="white"/>
                </a:solidFill>
                <a:latin typeface="Century Gothic Regular" charset="0"/>
                <a:ea typeface="Century Gothic Regular" charset="0"/>
                <a:cs typeface="Century Gothic Regular" charset="0"/>
              </a:rPr>
              <a:t> and </a:t>
            </a:r>
            <a:r>
              <a:rPr lang="en-US" sz="3200" dirty="0">
                <a:solidFill>
                  <a:srgbClr val="B9D9EB"/>
                </a:solidFill>
                <a:latin typeface="Century Gothic Regular" charset="0"/>
                <a:ea typeface="Century Gothic Regular" charset="0"/>
                <a:cs typeface="Century Gothic Regular" charset="0"/>
              </a:rPr>
              <a:t>benefits</a:t>
            </a:r>
            <a:r>
              <a:rPr lang="en-US" sz="3200" dirty="0">
                <a:solidFill>
                  <a:prstClr val="white"/>
                </a:solidFill>
                <a:latin typeface="Century Gothic Regular" charset="0"/>
                <a:ea typeface="Century Gothic Regular" charset="0"/>
                <a:cs typeface="Century Gothic Regular" charset="0"/>
              </a:rPr>
              <a:t> of current, retired and future state employees.</a:t>
            </a:r>
          </a:p>
        </p:txBody>
      </p:sp>
      <p:cxnSp>
        <p:nvCxnSpPr>
          <p:cNvPr id="8" name="Straight Connector 7">
            <a:extLst>
              <a:ext uri="{FF2B5EF4-FFF2-40B4-BE49-F238E27FC236}">
                <a16:creationId xmlns:a16="http://schemas.microsoft.com/office/drawing/2014/main" id="{BF15200B-ED10-D043-AEF9-223A86BC4D37}"/>
              </a:ext>
            </a:extLst>
          </p:cNvPr>
          <p:cNvCxnSpPr>
            <a:cxnSpLocks/>
          </p:cNvCxnSpPr>
          <p:nvPr/>
        </p:nvCxnSpPr>
        <p:spPr>
          <a:xfrm>
            <a:off x="2153543" y="1009526"/>
            <a:ext cx="78849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6B0AED9-60CD-7447-93AF-4DCFC995EA8B}"/>
              </a:ext>
            </a:extLst>
          </p:cNvPr>
          <p:cNvCxnSpPr>
            <a:cxnSpLocks/>
          </p:cNvCxnSpPr>
          <p:nvPr/>
        </p:nvCxnSpPr>
        <p:spPr>
          <a:xfrm>
            <a:off x="2153543" y="5599814"/>
            <a:ext cx="78849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845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A642-0CDD-2949-80B3-009561E2FF6E}"/>
              </a:ext>
            </a:extLst>
          </p:cNvPr>
          <p:cNvSpPr>
            <a:spLocks noGrp="1"/>
          </p:cNvSpPr>
          <p:nvPr>
            <p:ph type="title"/>
          </p:nvPr>
        </p:nvSpPr>
        <p:spPr>
          <a:xfrm>
            <a:off x="3432373" y="-146304"/>
            <a:ext cx="10515600" cy="1325563"/>
          </a:xfrm>
        </p:spPr>
        <p:txBody>
          <a:bodyPr>
            <a:noAutofit/>
          </a:bodyPr>
          <a:lstStyle/>
          <a:p>
            <a:pPr algn="ctr"/>
            <a:r>
              <a:rPr lang="en-US" dirty="0">
                <a:solidFill>
                  <a:schemeClr val="bg1"/>
                </a:solidFill>
              </a:rPr>
              <a:t>WHY YOU SHOULD JOIN</a:t>
            </a:r>
          </a:p>
        </p:txBody>
      </p:sp>
      <p:sp>
        <p:nvSpPr>
          <p:cNvPr id="3" name="Content Placeholder 2">
            <a:extLst>
              <a:ext uri="{FF2B5EF4-FFF2-40B4-BE49-F238E27FC236}">
                <a16:creationId xmlns:a16="http://schemas.microsoft.com/office/drawing/2014/main" id="{CFE3EF31-B4EA-D346-9927-1326A8670236}"/>
              </a:ext>
            </a:extLst>
          </p:cNvPr>
          <p:cNvSpPr txBox="1">
            <a:spLocks/>
          </p:cNvSpPr>
          <p:nvPr/>
        </p:nvSpPr>
        <p:spPr>
          <a:xfrm>
            <a:off x="701802" y="1365722"/>
            <a:ext cx="8515350" cy="5492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egular"/>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egula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egula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80000"/>
              <a:buFont typeface="Arial" panose="020B0604020202020204" pitchFamily="34" charset="0"/>
              <a:buBlip>
                <a:blip r:embed="rId4"/>
              </a:buBlip>
            </a:pPr>
            <a:r>
              <a:rPr lang="en-US" sz="3600" dirty="0">
                <a:solidFill>
                  <a:schemeClr val="bg1"/>
                </a:solidFill>
                <a:latin typeface="Arial" panose="020B0604020202020204" pitchFamily="34" charset="0"/>
                <a:ea typeface="Century Gothic" charset="0"/>
                <a:cs typeface="Arial" panose="020B0604020202020204" pitchFamily="34" charset="0"/>
              </a:rPr>
              <a:t> Full-time lobbyists advocating for you</a:t>
            </a:r>
          </a:p>
          <a:p>
            <a:pPr>
              <a:buSzPct val="80000"/>
              <a:buFont typeface="Arial" panose="020B0604020202020204" pitchFamily="34" charset="0"/>
              <a:buBlip>
                <a:blip r:embed="rId4"/>
              </a:buBlip>
            </a:pPr>
            <a:r>
              <a:rPr lang="en-US" sz="3600" dirty="0">
                <a:solidFill>
                  <a:schemeClr val="bg1"/>
                </a:solidFill>
                <a:latin typeface="Arial" panose="020B0604020202020204" pitchFamily="34" charset="0"/>
                <a:ea typeface="Century Gothic" charset="0"/>
                <a:cs typeface="Arial" panose="020B0604020202020204" pitchFamily="34" charset="0"/>
              </a:rPr>
              <a:t> Low-cost insurance programs</a:t>
            </a:r>
          </a:p>
          <a:p>
            <a:pPr>
              <a:buSzPct val="80000"/>
              <a:buFont typeface="Arial" panose="020B0604020202020204" pitchFamily="34" charset="0"/>
              <a:buBlip>
                <a:blip r:embed="rId4"/>
              </a:buBlip>
            </a:pPr>
            <a:r>
              <a:rPr lang="en-US" sz="3600" dirty="0">
                <a:solidFill>
                  <a:schemeClr val="bg1"/>
                </a:solidFill>
                <a:latin typeface="Arial" panose="020B0604020202020204" pitchFamily="34" charset="0"/>
                <a:ea typeface="Century Gothic" charset="0"/>
                <a:cs typeface="Arial" panose="020B0604020202020204" pitchFamily="34" charset="0"/>
              </a:rPr>
              <a:t> Member discount program </a:t>
            </a:r>
          </a:p>
          <a:p>
            <a:pPr>
              <a:buSzPct val="80000"/>
              <a:buFont typeface="Arial" panose="020B0604020202020204" pitchFamily="34" charset="0"/>
              <a:buBlip>
                <a:blip r:embed="rId4"/>
              </a:buBlip>
            </a:pPr>
            <a:r>
              <a:rPr lang="en-US" sz="3600" dirty="0">
                <a:solidFill>
                  <a:schemeClr val="bg1"/>
                </a:solidFill>
                <a:latin typeface="Arial" panose="020B0604020202020204" pitchFamily="34" charset="0"/>
                <a:ea typeface="Century Gothic" charset="0"/>
                <a:cs typeface="Arial" panose="020B0604020202020204" pitchFamily="34" charset="0"/>
              </a:rPr>
              <a:t>Purchasing Power</a:t>
            </a:r>
          </a:p>
          <a:p>
            <a:pPr>
              <a:buSzPct val="80000"/>
              <a:buFont typeface="Arial" panose="020B0604020202020204" pitchFamily="34" charset="0"/>
              <a:buBlip>
                <a:blip r:embed="rId4"/>
              </a:buBlip>
            </a:pPr>
            <a:r>
              <a:rPr lang="en-US" sz="3600" dirty="0">
                <a:solidFill>
                  <a:schemeClr val="bg1"/>
                </a:solidFill>
                <a:latin typeface="Arial" panose="020B0604020202020204" pitchFamily="34" charset="0"/>
                <a:ea typeface="Century Gothic" charset="0"/>
                <a:cs typeface="Arial" panose="020B0604020202020204" pitchFamily="34" charset="0"/>
              </a:rPr>
              <a:t> College scholarships</a:t>
            </a:r>
          </a:p>
          <a:p>
            <a:pPr>
              <a:buSzPct val="80000"/>
              <a:buFont typeface="Arial" panose="020B0604020202020204" pitchFamily="34" charset="0"/>
              <a:buBlip>
                <a:blip r:embed="rId4"/>
              </a:buBlip>
            </a:pPr>
            <a:r>
              <a:rPr lang="en-US" sz="3600" dirty="0">
                <a:solidFill>
                  <a:schemeClr val="bg1"/>
                </a:solidFill>
                <a:latin typeface="Arial" panose="020B0604020202020204" pitchFamily="34" charset="0"/>
                <a:ea typeface="Century Gothic" charset="0"/>
                <a:cs typeface="Arial" panose="020B0604020202020204" pitchFamily="34" charset="0"/>
              </a:rPr>
              <a:t> Publications and alerts </a:t>
            </a:r>
          </a:p>
          <a:p>
            <a:pPr>
              <a:buSzPct val="80000"/>
              <a:buFont typeface="Arial" panose="020B0604020202020204" pitchFamily="34" charset="0"/>
              <a:buBlip>
                <a:blip r:embed="rId4"/>
              </a:buBlip>
            </a:pPr>
            <a:r>
              <a:rPr lang="en-US" sz="3600" dirty="0">
                <a:solidFill>
                  <a:schemeClr val="bg1"/>
                </a:solidFill>
                <a:latin typeface="Arial" panose="020B0604020202020204" pitchFamily="34" charset="0"/>
                <a:ea typeface="Century Gothic" charset="0"/>
                <a:cs typeface="Arial" panose="020B0604020202020204" pitchFamily="34" charset="0"/>
              </a:rPr>
              <a:t>EMPAC</a:t>
            </a:r>
          </a:p>
          <a:p>
            <a:pPr>
              <a:buSzPct val="80000"/>
              <a:buFont typeface="Arial" panose="020B0604020202020204" pitchFamily="34" charset="0"/>
              <a:buBlip>
                <a:blip r:embed="rId4"/>
              </a:buBlip>
            </a:pPr>
            <a:r>
              <a:rPr lang="en-US" sz="3600" dirty="0">
                <a:solidFill>
                  <a:schemeClr val="bg1"/>
                </a:solidFill>
                <a:latin typeface="Arial" panose="020B0604020202020204" pitchFamily="34" charset="0"/>
                <a:ea typeface="Century Gothic" charset="0"/>
                <a:cs typeface="Arial" panose="020B0604020202020204" pitchFamily="34" charset="0"/>
              </a:rPr>
              <a:t>$1,000 Accident Policy</a:t>
            </a:r>
          </a:p>
        </p:txBody>
      </p:sp>
      <p:cxnSp>
        <p:nvCxnSpPr>
          <p:cNvPr id="4" name="Straight Connector 3">
            <a:extLst>
              <a:ext uri="{FF2B5EF4-FFF2-40B4-BE49-F238E27FC236}">
                <a16:creationId xmlns:a16="http://schemas.microsoft.com/office/drawing/2014/main" id="{97572646-BD96-0443-85A8-4C5778488E93}"/>
              </a:ext>
            </a:extLst>
          </p:cNvPr>
          <p:cNvCxnSpPr>
            <a:cxnSpLocks/>
          </p:cNvCxnSpPr>
          <p:nvPr/>
        </p:nvCxnSpPr>
        <p:spPr>
          <a:xfrm>
            <a:off x="5388864" y="777878"/>
            <a:ext cx="65881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182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2F4D07-9D08-D04E-9270-CB1611C15AA7}"/>
              </a:ext>
            </a:extLst>
          </p:cNvPr>
          <p:cNvPicPr>
            <a:picLocks noChangeAspect="1"/>
          </p:cNvPicPr>
          <p:nvPr/>
        </p:nvPicPr>
        <p:blipFill rotWithShape="1">
          <a:blip r:embed="rId3">
            <a:extLst>
              <a:ext uri="{28A0092B-C50C-407E-A947-70E740481C1C}">
                <a14:useLocalDpi xmlns:a14="http://schemas.microsoft.com/office/drawing/2010/main" val="0"/>
              </a:ext>
            </a:extLst>
          </a:blip>
          <a:srcRect b="38933"/>
          <a:stretch/>
        </p:blipFill>
        <p:spPr>
          <a:xfrm>
            <a:off x="0" y="0"/>
            <a:ext cx="12192000" cy="4968740"/>
          </a:xfrm>
          <a:prstGeom prst="rect">
            <a:avLst/>
          </a:prstGeom>
        </p:spPr>
      </p:pic>
      <p:sp>
        <p:nvSpPr>
          <p:cNvPr id="8" name="Rectangle 7">
            <a:extLst>
              <a:ext uri="{FF2B5EF4-FFF2-40B4-BE49-F238E27FC236}">
                <a16:creationId xmlns:a16="http://schemas.microsoft.com/office/drawing/2014/main" id="{D94D05C9-8F35-1A40-A8DB-5E2A4248866D}"/>
              </a:ext>
            </a:extLst>
          </p:cNvPr>
          <p:cNvSpPr/>
          <p:nvPr/>
        </p:nvSpPr>
        <p:spPr>
          <a:xfrm>
            <a:off x="0" y="-6236"/>
            <a:ext cx="12192000" cy="5242560"/>
          </a:xfrm>
          <a:prstGeom prst="rect">
            <a:avLst/>
          </a:prstGeom>
          <a:solidFill>
            <a:srgbClr val="005DBA">
              <a:alpha val="9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Regular"/>
            </a:endParaRPr>
          </a:p>
        </p:txBody>
      </p:sp>
      <p:sp>
        <p:nvSpPr>
          <p:cNvPr id="14" name="Rectangle 13">
            <a:extLst>
              <a:ext uri="{FF2B5EF4-FFF2-40B4-BE49-F238E27FC236}">
                <a16:creationId xmlns:a16="http://schemas.microsoft.com/office/drawing/2014/main" id="{9F8255B7-E22C-4E43-8BFE-005B353A3D38}"/>
              </a:ext>
            </a:extLst>
          </p:cNvPr>
          <p:cNvSpPr/>
          <p:nvPr/>
        </p:nvSpPr>
        <p:spPr>
          <a:xfrm>
            <a:off x="3103069" y="0"/>
            <a:ext cx="5659999" cy="4968740"/>
          </a:xfrm>
          <a:prstGeom prst="rect">
            <a:avLst/>
          </a:prstGeom>
          <a:solidFill>
            <a:srgbClr val="005DBA">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9D9EB"/>
              </a:solidFill>
              <a:latin typeface="Arial Regular"/>
            </a:endParaRPr>
          </a:p>
        </p:txBody>
      </p:sp>
      <p:pic>
        <p:nvPicPr>
          <p:cNvPr id="16" name="Picture 15">
            <a:extLst>
              <a:ext uri="{FF2B5EF4-FFF2-40B4-BE49-F238E27FC236}">
                <a16:creationId xmlns:a16="http://schemas.microsoft.com/office/drawing/2014/main" id="{397F5DA7-DCD5-D24F-B309-5EA4CC643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944" y="5503908"/>
            <a:ext cx="1984248" cy="914602"/>
          </a:xfrm>
          <a:prstGeom prst="rect">
            <a:avLst/>
          </a:prstGeom>
        </p:spPr>
      </p:pic>
      <p:sp>
        <p:nvSpPr>
          <p:cNvPr id="2" name="Title 1">
            <a:extLst>
              <a:ext uri="{FF2B5EF4-FFF2-40B4-BE49-F238E27FC236}">
                <a16:creationId xmlns:a16="http://schemas.microsoft.com/office/drawing/2014/main" id="{FC448D7A-E332-6A49-AC16-2024522D8D35}"/>
              </a:ext>
            </a:extLst>
          </p:cNvPr>
          <p:cNvSpPr>
            <a:spLocks noGrp="1"/>
          </p:cNvSpPr>
          <p:nvPr>
            <p:ph type="title"/>
          </p:nvPr>
        </p:nvSpPr>
        <p:spPr>
          <a:xfrm>
            <a:off x="838200" y="239175"/>
            <a:ext cx="10515600" cy="1325563"/>
          </a:xfrm>
        </p:spPr>
        <p:txBody>
          <a:bodyPr/>
          <a:lstStyle/>
          <a:p>
            <a:pPr algn="ctr"/>
            <a:r>
              <a:rPr lang="en-US">
                <a:solidFill>
                  <a:schemeClr val="bg1"/>
                </a:solidFill>
                <a:latin typeface="Arial" panose="020B0604020202020204" pitchFamily="34" charset="0"/>
                <a:cs typeface="Arial" panose="020B0604020202020204" pitchFamily="34" charset="0"/>
              </a:rPr>
              <a:t>SEANC INSURANCE PRODUCTS</a:t>
            </a:r>
          </a:p>
        </p:txBody>
      </p:sp>
      <p:sp>
        <p:nvSpPr>
          <p:cNvPr id="3" name="Content Placeholder 2">
            <a:extLst>
              <a:ext uri="{FF2B5EF4-FFF2-40B4-BE49-F238E27FC236}">
                <a16:creationId xmlns:a16="http://schemas.microsoft.com/office/drawing/2014/main" id="{B52B086F-C972-0141-8F06-2E5F7AA07EA5}"/>
              </a:ext>
            </a:extLst>
          </p:cNvPr>
          <p:cNvSpPr>
            <a:spLocks noGrp="1"/>
          </p:cNvSpPr>
          <p:nvPr>
            <p:ph sz="half" idx="1"/>
          </p:nvPr>
        </p:nvSpPr>
        <p:spPr>
          <a:xfrm>
            <a:off x="867258" y="1698530"/>
            <a:ext cx="5181600" cy="4351338"/>
          </a:xfrm>
        </p:spPr>
        <p:txBody>
          <a:bodyPr vert="horz" lIns="91440" tIns="45720" rIns="91440" bIns="45720" rtlCol="0" anchor="t">
            <a:normAutofit fontScale="85000" lnSpcReduction="20000"/>
          </a:bodyPr>
          <a:lstStyle/>
          <a:p>
            <a:pPr>
              <a:buFont typeface="Arial"/>
              <a:buChar char="•"/>
            </a:pPr>
            <a:r>
              <a:rPr lang="en-US" dirty="0">
                <a:solidFill>
                  <a:schemeClr val="bg1"/>
                </a:solidFill>
              </a:rPr>
              <a:t>Accident </a:t>
            </a:r>
          </a:p>
          <a:p>
            <a:pPr>
              <a:buFont typeface="Arial"/>
              <a:buChar char="•"/>
            </a:pPr>
            <a:r>
              <a:rPr lang="en-US" dirty="0">
                <a:solidFill>
                  <a:schemeClr val="bg1"/>
                </a:solidFill>
              </a:rPr>
              <a:t>Accidental Death &amp; Dismemberment </a:t>
            </a:r>
          </a:p>
          <a:p>
            <a:pPr>
              <a:buFont typeface="Arial"/>
              <a:buChar char="•"/>
            </a:pPr>
            <a:r>
              <a:rPr lang="en-US" dirty="0">
                <a:solidFill>
                  <a:schemeClr val="bg1"/>
                </a:solidFill>
              </a:rPr>
              <a:t>Auto/Home </a:t>
            </a:r>
          </a:p>
          <a:p>
            <a:pPr>
              <a:buFont typeface="Arial"/>
              <a:buChar char="•"/>
            </a:pPr>
            <a:r>
              <a:rPr lang="en-US" dirty="0">
                <a:solidFill>
                  <a:schemeClr val="bg1"/>
                </a:solidFill>
              </a:rPr>
              <a:t>Cancer Critical Illness with Cancer  </a:t>
            </a:r>
          </a:p>
          <a:p>
            <a:pPr>
              <a:buFont typeface="Arial"/>
              <a:buChar char="•"/>
            </a:pPr>
            <a:r>
              <a:rPr lang="en-US" dirty="0">
                <a:solidFill>
                  <a:schemeClr val="bg1"/>
                </a:solidFill>
              </a:rPr>
              <a:t>Critical Illness and Trauma</a:t>
            </a:r>
          </a:p>
          <a:p>
            <a:pPr>
              <a:buFont typeface="Arial"/>
              <a:buChar char="•"/>
            </a:pPr>
            <a:r>
              <a:rPr lang="en-US" dirty="0">
                <a:solidFill>
                  <a:schemeClr val="bg1"/>
                </a:solidFill>
              </a:rPr>
              <a:t>Dental / Vision</a:t>
            </a:r>
          </a:p>
          <a:p>
            <a:pPr>
              <a:buFont typeface="Arial"/>
              <a:buChar char="•"/>
            </a:pPr>
            <a:r>
              <a:rPr lang="en-US" dirty="0">
                <a:solidFill>
                  <a:schemeClr val="bg1"/>
                </a:solidFill>
              </a:rPr>
              <a:t>Disability</a:t>
            </a:r>
          </a:p>
          <a:p>
            <a:pPr marL="0" indent="0">
              <a:buNone/>
            </a:pPr>
            <a:br>
              <a:rPr lang="en-US" dirty="0"/>
            </a:br>
            <a:endParaRPr lang="en-US" dirty="0">
              <a:solidFill>
                <a:schemeClr val="bg1"/>
              </a:solidFill>
            </a:endParaRPr>
          </a:p>
          <a:p>
            <a:r>
              <a:rPr lang="en-US" dirty="0">
                <a:solidFill>
                  <a:schemeClr val="bg1"/>
                </a:solidFill>
              </a:rPr>
              <a:t>  </a:t>
            </a:r>
          </a:p>
          <a:p>
            <a:endParaRPr lang="en-US" dirty="0">
              <a:solidFill>
                <a:schemeClr val="bg1"/>
              </a:solidFill>
            </a:endParaRPr>
          </a:p>
        </p:txBody>
      </p:sp>
      <p:sp>
        <p:nvSpPr>
          <p:cNvPr id="4" name="Content Placeholder 3">
            <a:extLst>
              <a:ext uri="{FF2B5EF4-FFF2-40B4-BE49-F238E27FC236}">
                <a16:creationId xmlns:a16="http://schemas.microsoft.com/office/drawing/2014/main" id="{31B907D5-FBF2-5147-8AE5-1BD2583CFBD9}"/>
              </a:ext>
            </a:extLst>
          </p:cNvPr>
          <p:cNvSpPr>
            <a:spLocks noGrp="1"/>
          </p:cNvSpPr>
          <p:nvPr>
            <p:ph sz="half" idx="2"/>
          </p:nvPr>
        </p:nvSpPr>
        <p:spPr>
          <a:xfrm>
            <a:off x="6172267" y="1698530"/>
            <a:ext cx="5693869" cy="4351338"/>
          </a:xfrm>
        </p:spPr>
        <p:txBody>
          <a:bodyPr vert="horz" lIns="91440" tIns="45720" rIns="91440" bIns="45720" rtlCol="0" anchor="t">
            <a:normAutofit fontScale="85000" lnSpcReduction="20000"/>
          </a:bodyPr>
          <a:lstStyle/>
          <a:p>
            <a:r>
              <a:rPr lang="en-US" dirty="0">
                <a:solidFill>
                  <a:schemeClr val="bg1"/>
                </a:solidFill>
              </a:rPr>
              <a:t>Final Expense/ Whole Life</a:t>
            </a:r>
          </a:p>
          <a:p>
            <a:r>
              <a:rPr lang="en-US" dirty="0">
                <a:solidFill>
                  <a:schemeClr val="bg1"/>
                </a:solidFill>
              </a:rPr>
              <a:t>Hospital Confinement Indemnity</a:t>
            </a:r>
          </a:p>
          <a:p>
            <a:r>
              <a:rPr lang="en-US" dirty="0">
                <a:solidFill>
                  <a:schemeClr val="bg1"/>
                </a:solidFill>
              </a:rPr>
              <a:t>MetLife Legal Plan          </a:t>
            </a:r>
          </a:p>
          <a:p>
            <a:r>
              <a:rPr lang="en-US" dirty="0">
                <a:solidFill>
                  <a:schemeClr val="bg1"/>
                </a:solidFill>
              </a:rPr>
              <a:t>Identity Protection</a:t>
            </a:r>
          </a:p>
          <a:p>
            <a:r>
              <a:rPr lang="en-US" dirty="0">
                <a:solidFill>
                  <a:schemeClr val="bg1"/>
                </a:solidFill>
              </a:rPr>
              <a:t>Long-term Care</a:t>
            </a:r>
          </a:p>
          <a:p>
            <a:r>
              <a:rPr lang="en-US" dirty="0">
                <a:solidFill>
                  <a:schemeClr val="bg1"/>
                </a:solidFill>
              </a:rPr>
              <a:t>Pet </a:t>
            </a:r>
          </a:p>
          <a:p>
            <a:r>
              <a:rPr lang="en-US" dirty="0">
                <a:solidFill>
                  <a:schemeClr val="bg1"/>
                </a:solidFill>
              </a:rPr>
              <a:t>Permanent/Whole Life</a:t>
            </a:r>
          </a:p>
          <a:p>
            <a:r>
              <a:rPr lang="en-US" dirty="0">
                <a:solidFill>
                  <a:schemeClr val="bg1"/>
                </a:solidFill>
              </a:rPr>
              <a:t>Term Life </a:t>
            </a:r>
          </a:p>
          <a:p>
            <a:endParaRPr lang="en-US" dirty="0">
              <a:solidFill>
                <a:schemeClr val="bg1"/>
              </a:solidFill>
            </a:endParaRPr>
          </a:p>
        </p:txBody>
      </p:sp>
    </p:spTree>
    <p:extLst>
      <p:ext uri="{BB962C8B-B14F-4D97-AF65-F5344CB8AC3E}">
        <p14:creationId xmlns:p14="http://schemas.microsoft.com/office/powerpoint/2010/main" val="2298694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5C8FE3-3435-164B-81F7-95476F38C9A1}"/>
              </a:ext>
            </a:extLst>
          </p:cNvPr>
          <p:cNvSpPr>
            <a:spLocks noGrp="1"/>
          </p:cNvSpPr>
          <p:nvPr>
            <p:ph type="title"/>
          </p:nvPr>
        </p:nvSpPr>
        <p:spPr/>
        <p:txBody>
          <a:bodyPr/>
          <a:lstStyle/>
          <a:p>
            <a:pPr algn="ctr"/>
            <a:r>
              <a:rPr lang="en-US">
                <a:solidFill>
                  <a:srgbClr val="005EB8"/>
                </a:solidFill>
              </a:rPr>
              <a:t>Benefits of a SEANC plan</a:t>
            </a:r>
          </a:p>
        </p:txBody>
      </p:sp>
      <p:sp>
        <p:nvSpPr>
          <p:cNvPr id="2" name="Content Placeholder 1">
            <a:extLst>
              <a:ext uri="{FF2B5EF4-FFF2-40B4-BE49-F238E27FC236}">
                <a16:creationId xmlns:a16="http://schemas.microsoft.com/office/drawing/2014/main" id="{79AE045F-BD33-5443-9C04-66AE2E25AE7E}"/>
              </a:ext>
            </a:extLst>
          </p:cNvPr>
          <p:cNvSpPr>
            <a:spLocks noGrp="1"/>
          </p:cNvSpPr>
          <p:nvPr>
            <p:ph idx="1"/>
          </p:nvPr>
        </p:nvSpPr>
        <p:spPr/>
        <p:txBody>
          <a:bodyPr vert="horz" lIns="91440" tIns="45720" rIns="91440" bIns="45720" rtlCol="0" anchor="t">
            <a:normAutofit/>
          </a:bodyPr>
          <a:lstStyle/>
          <a:p>
            <a:r>
              <a:rPr lang="en-US">
                <a:solidFill>
                  <a:srgbClr val="005EB8"/>
                </a:solidFill>
              </a:rPr>
              <a:t>Year-round enrollment – 24/7, 365 days a year!</a:t>
            </a:r>
          </a:p>
          <a:p>
            <a:r>
              <a:rPr lang="en-US">
                <a:solidFill>
                  <a:srgbClr val="005EB8"/>
                </a:solidFill>
              </a:rPr>
              <a:t>You choose how to apply; online, over the phone or mail or fax your application to SEANC</a:t>
            </a:r>
          </a:p>
          <a:p>
            <a:r>
              <a:rPr lang="en-US">
                <a:solidFill>
                  <a:srgbClr val="005EB8"/>
                </a:solidFill>
              </a:rPr>
              <a:t>You can keep coverage when you retire</a:t>
            </a:r>
          </a:p>
          <a:p>
            <a:r>
              <a:rPr lang="en-US">
                <a:solidFill>
                  <a:srgbClr val="005EB8"/>
                </a:solidFill>
              </a:rPr>
              <a:t>SEANC supports your family dependents, including Domestic Partner, Spouse and children up to age 25</a:t>
            </a:r>
          </a:p>
          <a:p>
            <a:r>
              <a:rPr lang="en-US">
                <a:solidFill>
                  <a:srgbClr val="005EB8"/>
                </a:solidFill>
              </a:rPr>
              <a:t>No waiting periods once your plan is in force.</a:t>
            </a:r>
          </a:p>
          <a:p>
            <a:r>
              <a:rPr lang="en-US">
                <a:solidFill>
                  <a:srgbClr val="005EB8"/>
                </a:solidFill>
              </a:rPr>
              <a:t>Life insurance without medical questions </a:t>
            </a:r>
          </a:p>
          <a:p>
            <a:r>
              <a:rPr lang="en-US">
                <a:solidFill>
                  <a:srgbClr val="005EB8"/>
                </a:solidFill>
              </a:rPr>
              <a:t>$1,000 AD&amp;D Policy for all members</a:t>
            </a:r>
            <a:endParaRPr lang="en-US"/>
          </a:p>
          <a:p>
            <a:endParaRPr lang="en-US">
              <a:solidFill>
                <a:srgbClr val="005EB8"/>
              </a:solidFill>
            </a:endParaRPr>
          </a:p>
          <a:p>
            <a:endParaRPr lang="en-US">
              <a:solidFill>
                <a:srgbClr val="005EB8"/>
              </a:solidFill>
            </a:endParaRPr>
          </a:p>
          <a:p>
            <a:endParaRPr lang="en-US">
              <a:solidFill>
                <a:srgbClr val="005EB8"/>
              </a:solidFill>
            </a:endParaRPr>
          </a:p>
        </p:txBody>
      </p:sp>
    </p:spTree>
    <p:extLst>
      <p:ext uri="{BB962C8B-B14F-4D97-AF65-F5344CB8AC3E}">
        <p14:creationId xmlns:p14="http://schemas.microsoft.com/office/powerpoint/2010/main" val="219080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5C8FE3-3435-164B-81F7-95476F38C9A1}"/>
              </a:ext>
            </a:extLst>
          </p:cNvPr>
          <p:cNvSpPr>
            <a:spLocks noGrp="1"/>
          </p:cNvSpPr>
          <p:nvPr>
            <p:ph type="title"/>
          </p:nvPr>
        </p:nvSpPr>
        <p:spPr>
          <a:xfrm>
            <a:off x="2336907" y="2047272"/>
            <a:ext cx="12192000" cy="1325563"/>
          </a:xfrm>
        </p:spPr>
        <p:txBody>
          <a:bodyPr>
            <a:normAutofit fontScale="90000"/>
          </a:bodyPr>
          <a:lstStyle/>
          <a:p>
            <a:pPr algn="ctr"/>
            <a:r>
              <a:rPr lang="en-US" sz="4800">
                <a:solidFill>
                  <a:srgbClr val="005EB8"/>
                </a:solidFill>
              </a:rPr>
              <a:t>View Insurance Guide</a:t>
            </a:r>
            <a:br>
              <a:rPr lang="en-US">
                <a:solidFill>
                  <a:srgbClr val="005EB8"/>
                </a:solidFill>
              </a:rPr>
            </a:br>
            <a:endParaRPr lang="en-US">
              <a:solidFill>
                <a:srgbClr val="005EB8"/>
              </a:solidFill>
            </a:endParaRPr>
          </a:p>
        </p:txBody>
      </p:sp>
      <p:pic>
        <p:nvPicPr>
          <p:cNvPr id="14" name="Picture 13">
            <a:extLst>
              <a:ext uri="{FF2B5EF4-FFF2-40B4-BE49-F238E27FC236}">
                <a16:creationId xmlns:a16="http://schemas.microsoft.com/office/drawing/2014/main" id="{97F19497-E87B-FC41-B012-1C2D232465D4}"/>
              </a:ext>
            </a:extLst>
          </p:cNvPr>
          <p:cNvPicPr>
            <a:picLocks noChangeAspect="1"/>
          </p:cNvPicPr>
          <p:nvPr/>
        </p:nvPicPr>
        <p:blipFill>
          <a:blip r:embed="rId4"/>
          <a:stretch>
            <a:fillRect/>
          </a:stretch>
        </p:blipFill>
        <p:spPr>
          <a:xfrm>
            <a:off x="-1122830" y="1029204"/>
            <a:ext cx="6821502" cy="5271160"/>
          </a:xfrm>
          <a:prstGeom prst="rect">
            <a:avLst/>
          </a:prstGeom>
        </p:spPr>
      </p:pic>
      <p:sp>
        <p:nvSpPr>
          <p:cNvPr id="15" name="Title 8">
            <a:extLst>
              <a:ext uri="{FF2B5EF4-FFF2-40B4-BE49-F238E27FC236}">
                <a16:creationId xmlns:a16="http://schemas.microsoft.com/office/drawing/2014/main" id="{BB379263-9515-194C-9DE2-659B4E8D65C3}"/>
              </a:ext>
            </a:extLst>
          </p:cNvPr>
          <p:cNvSpPr txBox="1">
            <a:spLocks/>
          </p:cNvSpPr>
          <p:nvPr/>
        </p:nvSpPr>
        <p:spPr>
          <a:xfrm>
            <a:off x="2516520" y="2657126"/>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old"/>
                <a:ea typeface="+mj-ea"/>
                <a:cs typeface="+mj-cs"/>
              </a:defRPr>
            </a:lvl1pPr>
          </a:lstStyle>
          <a:p>
            <a:pPr algn="ctr"/>
            <a:r>
              <a:rPr lang="en-US" sz="3600" b="0" err="1">
                <a:solidFill>
                  <a:srgbClr val="005EB8"/>
                </a:solidFill>
              </a:rPr>
              <a:t>seanc.org</a:t>
            </a:r>
            <a:r>
              <a:rPr lang="en-US" sz="3600" b="0">
                <a:solidFill>
                  <a:srgbClr val="005EB8"/>
                </a:solidFill>
              </a:rPr>
              <a:t>/</a:t>
            </a:r>
            <a:r>
              <a:rPr lang="en-US" sz="3600" b="0" err="1">
                <a:solidFill>
                  <a:srgbClr val="005EB8"/>
                </a:solidFill>
              </a:rPr>
              <a:t>insuranceguide</a:t>
            </a:r>
            <a:endParaRPr lang="en-US" sz="3600" b="0">
              <a:solidFill>
                <a:srgbClr val="005EB8"/>
              </a:solidFill>
            </a:endParaRPr>
          </a:p>
        </p:txBody>
      </p:sp>
    </p:spTree>
    <p:extLst>
      <p:ext uri="{BB962C8B-B14F-4D97-AF65-F5344CB8AC3E}">
        <p14:creationId xmlns:p14="http://schemas.microsoft.com/office/powerpoint/2010/main" val="183742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4B6CC-CB4C-4440-AF04-2D2AAEEC7A13}"/>
              </a:ext>
            </a:extLst>
          </p:cNvPr>
          <p:cNvSpPr>
            <a:spLocks noGrp="1"/>
          </p:cNvSpPr>
          <p:nvPr>
            <p:ph type="title"/>
          </p:nvPr>
        </p:nvSpPr>
        <p:spPr>
          <a:xfrm>
            <a:off x="1143000" y="97937"/>
            <a:ext cx="10515600" cy="1325563"/>
          </a:xfrm>
        </p:spPr>
        <p:txBody>
          <a:bodyPr>
            <a:normAutofit/>
          </a:bodyPr>
          <a:lstStyle/>
          <a:p>
            <a:pPr algn="r"/>
            <a:r>
              <a:rPr lang="en-US" sz="4000" u="sng">
                <a:solidFill>
                  <a:srgbClr val="005EB8"/>
                </a:solidFill>
              </a:rPr>
              <a:t>DISCOUNTS</a:t>
            </a:r>
          </a:p>
        </p:txBody>
      </p:sp>
      <p:pic>
        <p:nvPicPr>
          <p:cNvPr id="4" name="Picture 3">
            <a:extLst>
              <a:ext uri="{FF2B5EF4-FFF2-40B4-BE49-F238E27FC236}">
                <a16:creationId xmlns:a16="http://schemas.microsoft.com/office/drawing/2014/main" id="{819970EA-0ED7-5D49-9DA0-9A37C34D4C7A}"/>
              </a:ext>
            </a:extLst>
          </p:cNvPr>
          <p:cNvPicPr>
            <a:picLocks noChangeAspect="1"/>
          </p:cNvPicPr>
          <p:nvPr/>
        </p:nvPicPr>
        <p:blipFill rotWithShape="1">
          <a:blip r:embed="rId4"/>
          <a:srcRect b="15789"/>
          <a:stretch/>
        </p:blipFill>
        <p:spPr>
          <a:xfrm>
            <a:off x="-219456" y="1068132"/>
            <a:ext cx="12902184" cy="4709505"/>
          </a:xfrm>
          <a:prstGeom prst="rect">
            <a:avLst/>
          </a:prstGeom>
        </p:spPr>
      </p:pic>
      <p:sp>
        <p:nvSpPr>
          <p:cNvPr id="2" name="Rectangle 1">
            <a:extLst>
              <a:ext uri="{FF2B5EF4-FFF2-40B4-BE49-F238E27FC236}">
                <a16:creationId xmlns:a16="http://schemas.microsoft.com/office/drawing/2014/main" id="{730C1F63-33FD-5A46-8499-05B26AD5E28C}"/>
              </a:ext>
            </a:extLst>
          </p:cNvPr>
          <p:cNvSpPr/>
          <p:nvPr/>
        </p:nvSpPr>
        <p:spPr>
          <a:xfrm>
            <a:off x="411256" y="806522"/>
            <a:ext cx="4575048" cy="523220"/>
          </a:xfrm>
          <a:prstGeom prst="rect">
            <a:avLst/>
          </a:prstGeom>
        </p:spPr>
        <p:txBody>
          <a:bodyPr wrap="square">
            <a:spAutoFit/>
          </a:bodyPr>
          <a:lstStyle/>
          <a:p>
            <a:r>
              <a:rPr lang="en-US" sz="2800" b="1" dirty="0">
                <a:solidFill>
                  <a:srgbClr val="005EB8"/>
                </a:solidFill>
                <a:latin typeface="Alternate Gothic No2 D" charset="0"/>
                <a:ea typeface="Alternate Gothic No2 D" charset="0"/>
                <a:cs typeface="Alternate Gothic No2 D" charset="0"/>
              </a:rPr>
              <a:t>3,200 MEMBER DISCOUNTS</a:t>
            </a:r>
            <a:endParaRPr lang="en-US" sz="2800" dirty="0">
              <a:solidFill>
                <a:srgbClr val="005EB8"/>
              </a:solidFill>
            </a:endParaRPr>
          </a:p>
        </p:txBody>
      </p:sp>
    </p:spTree>
    <p:extLst>
      <p:ext uri="{BB962C8B-B14F-4D97-AF65-F5344CB8AC3E}">
        <p14:creationId xmlns:p14="http://schemas.microsoft.com/office/powerpoint/2010/main" val="473856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4B6CC-CB4C-4440-AF04-2D2AAEEC7A13}"/>
              </a:ext>
            </a:extLst>
          </p:cNvPr>
          <p:cNvSpPr>
            <a:spLocks noGrp="1"/>
          </p:cNvSpPr>
          <p:nvPr>
            <p:ph type="title"/>
          </p:nvPr>
        </p:nvSpPr>
        <p:spPr>
          <a:xfrm>
            <a:off x="1143000" y="245855"/>
            <a:ext cx="10515600" cy="1325563"/>
          </a:xfrm>
        </p:spPr>
        <p:txBody>
          <a:bodyPr>
            <a:normAutofit/>
          </a:bodyPr>
          <a:lstStyle/>
          <a:p>
            <a:pPr algn="r"/>
            <a:r>
              <a:rPr lang="en-US" sz="3200" u="sng">
                <a:solidFill>
                  <a:srgbClr val="005EB8"/>
                </a:solidFill>
              </a:rPr>
              <a:t>PERKS CONNECT APP</a:t>
            </a:r>
          </a:p>
        </p:txBody>
      </p:sp>
      <p:sp>
        <p:nvSpPr>
          <p:cNvPr id="6" name="Rectangle 5">
            <a:extLst>
              <a:ext uri="{FF2B5EF4-FFF2-40B4-BE49-F238E27FC236}">
                <a16:creationId xmlns:a16="http://schemas.microsoft.com/office/drawing/2014/main" id="{D7DB7002-9DF9-8548-B77C-4F628BF008E4}"/>
              </a:ext>
            </a:extLst>
          </p:cNvPr>
          <p:cNvSpPr/>
          <p:nvPr/>
        </p:nvSpPr>
        <p:spPr>
          <a:xfrm>
            <a:off x="8552329" y="5822576"/>
            <a:ext cx="3455894" cy="695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F60FE1D-F9F5-2C4B-8F66-0860E4498D63}"/>
              </a:ext>
            </a:extLst>
          </p:cNvPr>
          <p:cNvPicPr>
            <a:picLocks noChangeAspect="1"/>
          </p:cNvPicPr>
          <p:nvPr/>
        </p:nvPicPr>
        <p:blipFill>
          <a:blip r:embed="rId4"/>
          <a:stretch>
            <a:fillRect/>
          </a:stretch>
        </p:blipFill>
        <p:spPr>
          <a:xfrm>
            <a:off x="0" y="217170"/>
            <a:ext cx="12192000" cy="5953125"/>
          </a:xfrm>
          <a:prstGeom prst="rect">
            <a:avLst/>
          </a:prstGeom>
        </p:spPr>
      </p:pic>
    </p:spTree>
    <p:extLst>
      <p:ext uri="{BB962C8B-B14F-4D97-AF65-F5344CB8AC3E}">
        <p14:creationId xmlns:p14="http://schemas.microsoft.com/office/powerpoint/2010/main" val="3869155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6d31ab0-9a4b-4e9a-aeda-23a7630f9a4b">
      <UserInfo>
        <DisplayName>Felicia Powell</DisplayName>
        <AccountId>33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9189E15F7C1144AB83D71423AE87B8" ma:contentTypeVersion="8" ma:contentTypeDescription="Create a new document." ma:contentTypeScope="" ma:versionID="5e58dd7600d087702093a7a1055f013c">
  <xsd:schema xmlns:xsd="http://www.w3.org/2001/XMLSchema" xmlns:xs="http://www.w3.org/2001/XMLSchema" xmlns:p="http://schemas.microsoft.com/office/2006/metadata/properties" xmlns:ns2="8e276288-35ef-4c80-8426-047164f81aec" xmlns:ns3="c6d31ab0-9a4b-4e9a-aeda-23a7630f9a4b" targetNamespace="http://schemas.microsoft.com/office/2006/metadata/properties" ma:root="true" ma:fieldsID="48262f4dde65edf9ab5c92a49d822b23" ns2:_="" ns3:_="">
    <xsd:import namespace="8e276288-35ef-4c80-8426-047164f81aec"/>
    <xsd:import namespace="c6d31ab0-9a4b-4e9a-aeda-23a7630f9a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276288-35ef-4c80-8426-047164f81a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d31ab0-9a4b-4e9a-aeda-23a7630f9a4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CB8F02-7812-4CE8-AE8F-0743270E8341}">
  <ds:schemaRefs>
    <ds:schemaRef ds:uri="http://schemas.microsoft.com/sharepoint/v3/contenttype/forms"/>
  </ds:schemaRefs>
</ds:datastoreItem>
</file>

<file path=customXml/itemProps2.xml><?xml version="1.0" encoding="utf-8"?>
<ds:datastoreItem xmlns:ds="http://schemas.openxmlformats.org/officeDocument/2006/customXml" ds:itemID="{490DC50D-EA6E-4985-89C0-C8D6117D661E}">
  <ds:schemaRefs>
    <ds:schemaRef ds:uri="8e276288-35ef-4c80-8426-047164f81aec"/>
    <ds:schemaRef ds:uri="c6d31ab0-9a4b-4e9a-aeda-23a7630f9a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151D68F-EEFC-4BA5-B2BF-617E8732E4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276288-35ef-4c80-8426-047164f81aec"/>
    <ds:schemaRef ds:uri="c6d31ab0-9a4b-4e9a-aeda-23a7630f9a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TotalTime>
  <Words>534</Words>
  <Application>Microsoft Macintosh PowerPoint</Application>
  <PresentationFormat>Widescreen</PresentationFormat>
  <Paragraphs>105</Paragraphs>
  <Slides>23</Slides>
  <Notes>23</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Alternate Gothic No2 D</vt:lpstr>
      <vt:lpstr>Alternate Gothic No3 D</vt:lpstr>
      <vt:lpstr>Arial</vt:lpstr>
      <vt:lpstr>Arial Bold</vt:lpstr>
      <vt:lpstr>Arial Regular</vt:lpstr>
      <vt:lpstr>Calibri</vt:lpstr>
      <vt:lpstr>Century Gothic</vt:lpstr>
      <vt:lpstr>Century Gothic Regular</vt:lpstr>
      <vt:lpstr>Office Theme</vt:lpstr>
      <vt:lpstr>PowerPoint Presentation</vt:lpstr>
      <vt:lpstr> WHO ARE WE?</vt:lpstr>
      <vt:lpstr>PowerPoint Presentation</vt:lpstr>
      <vt:lpstr>WHY YOU SHOULD JOIN</vt:lpstr>
      <vt:lpstr>SEANC INSURANCE PRODUCTS</vt:lpstr>
      <vt:lpstr>Benefits of a SEANC plan</vt:lpstr>
      <vt:lpstr>View Insurance Guide </vt:lpstr>
      <vt:lpstr>DISCOUNTS</vt:lpstr>
      <vt:lpstr>PERKS CONNECT APP</vt:lpstr>
      <vt:lpstr>THEME PARK TICKETS </vt:lpstr>
      <vt:lpstr>PURCHASING POWER</vt:lpstr>
      <vt:lpstr>SCHOLARSHIP</vt:lpstr>
      <vt:lpstr>Scholarship Categories</vt:lpstr>
      <vt:lpstr>Leadership NC Scholarship</vt:lpstr>
      <vt:lpstr>Purchasing Power</vt:lpstr>
      <vt:lpstr>PowerPoint Presentation</vt:lpstr>
      <vt:lpstr>PowerPoint Presentation</vt:lpstr>
      <vt:lpstr>APPLICATION</vt:lpstr>
      <vt:lpstr>PowerPoint Presentation</vt:lpstr>
      <vt:lpstr>PowerPoint Presentation</vt:lpstr>
      <vt:lpstr>View Member Guide </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awise@seanc.org</dc:creator>
  <cp:keywords/>
  <dc:description/>
  <cp:lastModifiedBy>Amanda Wise</cp:lastModifiedBy>
  <cp:revision>13</cp:revision>
  <cp:lastPrinted>2021-10-04T15:37:07Z</cp:lastPrinted>
  <dcterms:created xsi:type="dcterms:W3CDTF">2018-07-29T19:03:48Z</dcterms:created>
  <dcterms:modified xsi:type="dcterms:W3CDTF">2021-10-04T15:37:42Z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0x010100DD9189E15F7C1144AB83D71423AE87B8</vt:lpwstr>
  </property>
</Properties>
</file>