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4"/>
  </p:notesMasterIdLst>
  <p:sldIdLst>
    <p:sldId id="256" r:id="rId2"/>
    <p:sldId id="258" r:id="rId3"/>
    <p:sldId id="259" r:id="rId4"/>
    <p:sldId id="257" r:id="rId5"/>
    <p:sldId id="279" r:id="rId6"/>
    <p:sldId id="260" r:id="rId7"/>
    <p:sldId id="261" r:id="rId8"/>
    <p:sldId id="262"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80"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AEB"/>
    <a:srgbClr val="04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CFC09-EF49-7E42-9CEB-C5584CC9AAD8}" v="236" dt="2025-04-22T16:58:2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line" userId="597a73cc-1dcd-476b-86bb-5b215f18f6ef" providerId="ADAL" clId="{01FCFC09-EF49-7E42-9CEB-C5584CC9AAD8}"/>
    <pc:docChg chg="undo custSel addSld modSld sldOrd">
      <pc:chgData name="Samantha Cline" userId="597a73cc-1dcd-476b-86bb-5b215f18f6ef" providerId="ADAL" clId="{01FCFC09-EF49-7E42-9CEB-C5584CC9AAD8}" dt="2025-04-22T16:58:27.012" v="239" actId="1076"/>
      <pc:docMkLst>
        <pc:docMk/>
      </pc:docMkLst>
      <pc:sldChg chg="addSp delSp modSp new mod ord setBg">
        <pc:chgData name="Samantha Cline" userId="597a73cc-1dcd-476b-86bb-5b215f18f6ef" providerId="ADAL" clId="{01FCFC09-EF49-7E42-9CEB-C5584CC9AAD8}" dt="2025-04-22T16:58:27.012" v="239" actId="1076"/>
        <pc:sldMkLst>
          <pc:docMk/>
          <pc:sldMk cId="379234647" sldId="280"/>
        </pc:sldMkLst>
        <pc:spChg chg="mod">
          <ac:chgData name="Samantha Cline" userId="597a73cc-1dcd-476b-86bb-5b215f18f6ef" providerId="ADAL" clId="{01FCFC09-EF49-7E42-9CEB-C5584CC9AAD8}" dt="2025-04-22T16:53:36.312" v="97" actId="1076"/>
          <ac:spMkLst>
            <pc:docMk/>
            <pc:sldMk cId="379234647" sldId="280"/>
            <ac:spMk id="2" creationId="{A410AD3E-6F6F-230B-17F1-9F25CC713A8B}"/>
          </ac:spMkLst>
        </pc:spChg>
        <pc:spChg chg="del mod">
          <ac:chgData name="Samantha Cline" userId="597a73cc-1dcd-476b-86bb-5b215f18f6ef" providerId="ADAL" clId="{01FCFC09-EF49-7E42-9CEB-C5584CC9AAD8}" dt="2025-04-22T16:45:46.896" v="30" actId="478"/>
          <ac:spMkLst>
            <pc:docMk/>
            <pc:sldMk cId="379234647" sldId="280"/>
            <ac:spMk id="3" creationId="{E214D9C8-49B8-E388-4B48-749141E5A47D}"/>
          </ac:spMkLst>
        </pc:spChg>
        <pc:spChg chg="add del">
          <ac:chgData name="Samantha Cline" userId="597a73cc-1dcd-476b-86bb-5b215f18f6ef" providerId="ADAL" clId="{01FCFC09-EF49-7E42-9CEB-C5584CC9AAD8}" dt="2025-04-22T16:46:17.166" v="40" actId="26606"/>
          <ac:spMkLst>
            <pc:docMk/>
            <pc:sldMk cId="379234647" sldId="280"/>
            <ac:spMk id="14" creationId="{7C98A213-5994-475E-B327-DC6EC27FBA8B}"/>
          </ac:spMkLst>
        </pc:spChg>
        <pc:spChg chg="add del">
          <ac:chgData name="Samantha Cline" userId="597a73cc-1dcd-476b-86bb-5b215f18f6ef" providerId="ADAL" clId="{01FCFC09-EF49-7E42-9CEB-C5584CC9AAD8}" dt="2025-04-22T16:46:17.166" v="40" actId="26606"/>
          <ac:spMkLst>
            <pc:docMk/>
            <pc:sldMk cId="379234647" sldId="280"/>
            <ac:spMk id="16" creationId="{4B030A0D-0DAD-4A99-89BB-419527D6A64B}"/>
          </ac:spMkLst>
        </pc:spChg>
        <pc:spChg chg="add del">
          <ac:chgData name="Samantha Cline" userId="597a73cc-1dcd-476b-86bb-5b215f18f6ef" providerId="ADAL" clId="{01FCFC09-EF49-7E42-9CEB-C5584CC9AAD8}" dt="2025-04-22T16:52:01.651" v="60" actId="26606"/>
          <ac:spMkLst>
            <pc:docMk/>
            <pc:sldMk cId="379234647" sldId="280"/>
            <ac:spMk id="18" creationId="{70155189-D96C-4527-B0EC-654B946BE615}"/>
          </ac:spMkLst>
        </pc:spChg>
        <pc:spChg chg="add mod">
          <ac:chgData name="Samantha Cline" userId="597a73cc-1dcd-476b-86bb-5b215f18f6ef" providerId="ADAL" clId="{01FCFC09-EF49-7E42-9CEB-C5584CC9AAD8}" dt="2025-04-22T16:58:11.192" v="236" actId="404"/>
          <ac:spMkLst>
            <pc:docMk/>
            <pc:sldMk cId="379234647" sldId="280"/>
            <ac:spMk id="19" creationId="{C58F250C-6FFE-303D-8C43-F18086891F43}"/>
          </ac:spMkLst>
        </pc:spChg>
        <pc:spChg chg="add del">
          <ac:chgData name="Samantha Cline" userId="597a73cc-1dcd-476b-86bb-5b215f18f6ef" providerId="ADAL" clId="{01FCFC09-EF49-7E42-9CEB-C5584CC9AAD8}" dt="2025-04-22T16:55:01.203" v="124" actId="478"/>
          <ac:spMkLst>
            <pc:docMk/>
            <pc:sldMk cId="379234647" sldId="280"/>
            <ac:spMk id="21" creationId="{F6F70DCE-B730-8465-5212-3624C9597D78}"/>
          </ac:spMkLst>
        </pc:spChg>
        <pc:spChg chg="add">
          <ac:chgData name="Samantha Cline" userId="597a73cc-1dcd-476b-86bb-5b215f18f6ef" providerId="ADAL" clId="{01FCFC09-EF49-7E42-9CEB-C5584CC9AAD8}" dt="2025-04-22T16:52:01.651" v="60" actId="26606"/>
          <ac:spMkLst>
            <pc:docMk/>
            <pc:sldMk cId="379234647" sldId="280"/>
            <ac:spMk id="23" creationId="{33E72FA3-BD00-444A-AD9B-E6C3D069CDE3}"/>
          </ac:spMkLst>
        </pc:spChg>
        <pc:spChg chg="add mod">
          <ac:chgData name="Samantha Cline" userId="597a73cc-1dcd-476b-86bb-5b215f18f6ef" providerId="ADAL" clId="{01FCFC09-EF49-7E42-9CEB-C5584CC9AAD8}" dt="2025-04-22T16:58:27.012" v="239" actId="1076"/>
          <ac:spMkLst>
            <pc:docMk/>
            <pc:sldMk cId="379234647" sldId="280"/>
            <ac:spMk id="24" creationId="{EAFF8D16-0630-362E-AE21-4234906B80E2}"/>
          </ac:spMkLst>
        </pc:spChg>
        <pc:spChg chg="add mod">
          <ac:chgData name="Samantha Cline" userId="597a73cc-1dcd-476b-86bb-5b215f18f6ef" providerId="ADAL" clId="{01FCFC09-EF49-7E42-9CEB-C5584CC9AAD8}" dt="2025-04-22T16:58:19.584" v="237" actId="1076"/>
          <ac:spMkLst>
            <pc:docMk/>
            <pc:sldMk cId="379234647" sldId="280"/>
            <ac:spMk id="26" creationId="{5981A16E-D28F-8D06-B165-1E018F69689A}"/>
          </ac:spMkLst>
        </pc:spChg>
        <pc:spChg chg="add mod">
          <ac:chgData name="Samantha Cline" userId="597a73cc-1dcd-476b-86bb-5b215f18f6ef" providerId="ADAL" clId="{01FCFC09-EF49-7E42-9CEB-C5584CC9AAD8}" dt="2025-04-22T16:58:22.460" v="238" actId="1076"/>
          <ac:spMkLst>
            <pc:docMk/>
            <pc:sldMk cId="379234647" sldId="280"/>
            <ac:spMk id="28" creationId="{8BA3F874-DF43-582B-AF02-C961AA343484}"/>
          </ac:spMkLst>
        </pc:spChg>
        <pc:picChg chg="add del mod ord">
          <ac:chgData name="Samantha Cline" userId="597a73cc-1dcd-476b-86bb-5b215f18f6ef" providerId="ADAL" clId="{01FCFC09-EF49-7E42-9CEB-C5584CC9AAD8}" dt="2025-04-22T16:47:52.357" v="51" actId="478"/>
          <ac:picMkLst>
            <pc:docMk/>
            <pc:sldMk cId="379234647" sldId="280"/>
            <ac:picMk id="5" creationId="{59874225-30A5-2D9D-FF69-0CCC290839FB}"/>
          </ac:picMkLst>
        </pc:picChg>
        <pc:picChg chg="add del mod">
          <ac:chgData name="Samantha Cline" userId="597a73cc-1dcd-476b-86bb-5b215f18f6ef" providerId="ADAL" clId="{01FCFC09-EF49-7E42-9CEB-C5584CC9AAD8}" dt="2025-04-22T16:47:53.051" v="52" actId="478"/>
          <ac:picMkLst>
            <pc:docMk/>
            <pc:sldMk cId="379234647" sldId="280"/>
            <ac:picMk id="7" creationId="{C5ABEA85-1E06-5BD3-DC6A-ABCF2152FE0D}"/>
          </ac:picMkLst>
        </pc:picChg>
        <pc:picChg chg="add mod">
          <ac:chgData name="Samantha Cline" userId="597a73cc-1dcd-476b-86bb-5b215f18f6ef" providerId="ADAL" clId="{01FCFC09-EF49-7E42-9CEB-C5584CC9AAD8}" dt="2025-04-22T16:53:09.632" v="91" actId="1076"/>
          <ac:picMkLst>
            <pc:docMk/>
            <pc:sldMk cId="379234647" sldId="280"/>
            <ac:picMk id="9" creationId="{FE5F5D0D-733D-3C98-D494-C56F0997ABFA}"/>
          </ac:picMkLst>
        </pc:picChg>
        <pc:picChg chg="add mod ord">
          <ac:chgData name="Samantha Cline" userId="597a73cc-1dcd-476b-86bb-5b215f18f6ef" providerId="ADAL" clId="{01FCFC09-EF49-7E42-9CEB-C5584CC9AAD8}" dt="2025-04-22T16:53:22.161" v="95" actId="1076"/>
          <ac:picMkLst>
            <pc:docMk/>
            <pc:sldMk cId="379234647" sldId="280"/>
            <ac:picMk id="11" creationId="{7997BF94-E3BD-C210-F8AA-F97AC5C27266}"/>
          </ac:picMkLst>
        </pc:picChg>
        <pc:picChg chg="add mod">
          <ac:chgData name="Samantha Cline" userId="597a73cc-1dcd-476b-86bb-5b215f18f6ef" providerId="ADAL" clId="{01FCFC09-EF49-7E42-9CEB-C5584CC9AAD8}" dt="2025-04-22T16:53:11.561" v="92" actId="1076"/>
          <ac:picMkLst>
            <pc:docMk/>
            <pc:sldMk cId="379234647" sldId="280"/>
            <ac:picMk id="13" creationId="{AA63D33B-C278-B37B-601E-EA1127453D63}"/>
          </ac:picMkLst>
        </pc:picChg>
        <pc:picChg chg="add mod ord">
          <ac:chgData name="Samantha Cline" userId="597a73cc-1dcd-476b-86bb-5b215f18f6ef" providerId="ADAL" clId="{01FCFC09-EF49-7E42-9CEB-C5584CC9AAD8}" dt="2025-04-22T16:53:08.227" v="90" actId="1076"/>
          <ac:picMkLst>
            <pc:docMk/>
            <pc:sldMk cId="379234647" sldId="280"/>
            <ac:picMk id="17" creationId="{92069D99-B38B-1567-40F7-91B450E260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D526D-F4B7-6B4E-9D8F-18C0B38D2F5F}"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767A0-8C80-0A4F-A332-2F53D6536C16}" type="slidenum">
              <a:rPr lang="en-US" smtClean="0"/>
              <a:t>‹#›</a:t>
            </a:fld>
            <a:endParaRPr lang="en-US"/>
          </a:p>
        </p:txBody>
      </p:sp>
    </p:spTree>
    <p:extLst>
      <p:ext uri="{BB962C8B-B14F-4D97-AF65-F5344CB8AC3E}">
        <p14:creationId xmlns:p14="http://schemas.microsoft.com/office/powerpoint/2010/main" val="95532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a:t>
            </a:fld>
            <a:endParaRPr lang="en-US"/>
          </a:p>
        </p:txBody>
      </p:sp>
    </p:spTree>
    <p:extLst>
      <p:ext uri="{BB962C8B-B14F-4D97-AF65-F5344CB8AC3E}">
        <p14:creationId xmlns:p14="http://schemas.microsoft.com/office/powerpoint/2010/main" val="281216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10</a:t>
            </a:fld>
            <a:endParaRPr lang="en-US"/>
          </a:p>
        </p:txBody>
      </p:sp>
    </p:spTree>
    <p:extLst>
      <p:ext uri="{BB962C8B-B14F-4D97-AF65-F5344CB8AC3E}">
        <p14:creationId xmlns:p14="http://schemas.microsoft.com/office/powerpoint/2010/main" val="319556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12</a:t>
            </a:fld>
            <a:endParaRPr lang="en-US"/>
          </a:p>
        </p:txBody>
      </p:sp>
    </p:spTree>
    <p:extLst>
      <p:ext uri="{BB962C8B-B14F-4D97-AF65-F5344CB8AC3E}">
        <p14:creationId xmlns:p14="http://schemas.microsoft.com/office/powerpoint/2010/main" val="256892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13</a:t>
            </a:fld>
            <a:endParaRPr lang="en-US"/>
          </a:p>
        </p:txBody>
      </p:sp>
    </p:spTree>
    <p:extLst>
      <p:ext uri="{BB962C8B-B14F-4D97-AF65-F5344CB8AC3E}">
        <p14:creationId xmlns:p14="http://schemas.microsoft.com/office/powerpoint/2010/main" val="50694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15</a:t>
            </a:fld>
            <a:endParaRPr lang="en-US"/>
          </a:p>
        </p:txBody>
      </p:sp>
    </p:spTree>
    <p:extLst>
      <p:ext uri="{BB962C8B-B14F-4D97-AF65-F5344CB8AC3E}">
        <p14:creationId xmlns:p14="http://schemas.microsoft.com/office/powerpoint/2010/main" val="422962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22</a:t>
            </a:fld>
            <a:endParaRPr lang="en-US"/>
          </a:p>
        </p:txBody>
      </p:sp>
    </p:spTree>
    <p:extLst>
      <p:ext uri="{BB962C8B-B14F-4D97-AF65-F5344CB8AC3E}">
        <p14:creationId xmlns:p14="http://schemas.microsoft.com/office/powerpoint/2010/main" val="359565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9343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31393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20694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39037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42571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7F6ED-1D7B-7147-A397-F3DF707F220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33882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7F6ED-1D7B-7147-A397-F3DF707F220B}"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67618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7F6ED-1D7B-7147-A397-F3DF707F220B}"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27974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7F6ED-1D7B-7147-A397-F3DF707F220B}"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4565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F6ED-1D7B-7147-A397-F3DF707F220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65224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F6ED-1D7B-7147-A397-F3DF707F220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233038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F6ED-1D7B-7147-A397-F3DF707F220B}" type="datetimeFigureOut">
              <a:rPr lang="en-US" smtClean="0"/>
              <a:t>4/22/2025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D8E09-A052-294E-96AF-36243F1B6460}" type="slidenum">
              <a:rPr lang="en-US" smtClean="0"/>
              <a:t>‹#›</a:t>
            </a:fld>
            <a:endParaRPr lang="en-US"/>
          </a:p>
        </p:txBody>
      </p:sp>
    </p:spTree>
    <p:extLst>
      <p:ext uri="{BB962C8B-B14F-4D97-AF65-F5344CB8AC3E}">
        <p14:creationId xmlns:p14="http://schemas.microsoft.com/office/powerpoint/2010/main" val="33992338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_mmJxGgx2Z0?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a:extLst>
              <a:ext uri="{FF2B5EF4-FFF2-40B4-BE49-F238E27FC236}">
                <a16:creationId xmlns:a16="http://schemas.microsoft.com/office/drawing/2014/main" id="{3CEAB73E-0DB0-E419-E7D8-F81B3FF7877A}"/>
              </a:ext>
            </a:extLst>
          </p:cNvPr>
          <p:cNvPicPr>
            <a:picLocks noChangeAspect="1"/>
          </p:cNvPicPr>
          <p:nvPr/>
        </p:nvPicPr>
        <p:blipFill>
          <a:blip r:embed="rId3"/>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417520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D22F0-CDCB-ACB3-FBEF-11369619E01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rial" panose="020B0604020202020204" pitchFamily="34" charset="0"/>
                <a:cs typeface="Arial" panose="020B0604020202020204" pitchFamily="34" charset="0"/>
              </a:rPr>
              <a:t>Discounts to Theme Parks</a:t>
            </a:r>
          </a:p>
        </p:txBody>
      </p:sp>
      <p:pic>
        <p:nvPicPr>
          <p:cNvPr id="5" name="Picture 4" descr="A group of logos on a black background&#10;&#10;Description automatically generated">
            <a:extLst>
              <a:ext uri="{FF2B5EF4-FFF2-40B4-BE49-F238E27FC236}">
                <a16:creationId xmlns:a16="http://schemas.microsoft.com/office/drawing/2014/main" id="{5299DAD2-BCB7-AE2B-87A4-EE6701BAE96F}"/>
              </a:ext>
            </a:extLst>
          </p:cNvPr>
          <p:cNvPicPr>
            <a:picLocks noChangeAspect="1"/>
          </p:cNvPicPr>
          <p:nvPr/>
        </p:nvPicPr>
        <p:blipFill>
          <a:blip r:embed="rId3"/>
          <a:stretch>
            <a:fillRect/>
          </a:stretch>
        </p:blipFill>
        <p:spPr>
          <a:xfrm>
            <a:off x="2516700" y="2200385"/>
            <a:ext cx="2132949" cy="2132949"/>
          </a:xfrm>
          <a:prstGeom prst="rect">
            <a:avLst/>
          </a:prstGeom>
        </p:spPr>
      </p:pic>
      <p:pic>
        <p:nvPicPr>
          <p:cNvPr id="7" name="Picture 6" descr="A black background with colorful text&#10;&#10;Description automatically generated">
            <a:extLst>
              <a:ext uri="{FF2B5EF4-FFF2-40B4-BE49-F238E27FC236}">
                <a16:creationId xmlns:a16="http://schemas.microsoft.com/office/drawing/2014/main" id="{26FB8C9C-3CA8-9FF8-B01F-7C83AD87B617}"/>
              </a:ext>
            </a:extLst>
          </p:cNvPr>
          <p:cNvPicPr>
            <a:picLocks noChangeAspect="1"/>
          </p:cNvPicPr>
          <p:nvPr/>
        </p:nvPicPr>
        <p:blipFill>
          <a:blip r:embed="rId4"/>
          <a:srcRect b="49229"/>
          <a:stretch/>
        </p:blipFill>
        <p:spPr>
          <a:xfrm>
            <a:off x="7534206" y="2261234"/>
            <a:ext cx="2032457" cy="1031892"/>
          </a:xfrm>
          <a:prstGeom prst="rect">
            <a:avLst/>
          </a:prstGeom>
        </p:spPr>
      </p:pic>
      <p:pic>
        <p:nvPicPr>
          <p:cNvPr id="9" name="Picture 8" descr="A blue and orange logo&#10;&#10;Description automatically generated">
            <a:extLst>
              <a:ext uri="{FF2B5EF4-FFF2-40B4-BE49-F238E27FC236}">
                <a16:creationId xmlns:a16="http://schemas.microsoft.com/office/drawing/2014/main" id="{910B3E1F-E499-7BD9-ABE8-2AE4CD927949}"/>
              </a:ext>
            </a:extLst>
          </p:cNvPr>
          <p:cNvPicPr>
            <a:picLocks noChangeAspect="1"/>
          </p:cNvPicPr>
          <p:nvPr/>
        </p:nvPicPr>
        <p:blipFill>
          <a:blip r:embed="rId5"/>
          <a:srcRect t="42933"/>
          <a:stretch/>
        </p:blipFill>
        <p:spPr>
          <a:xfrm>
            <a:off x="7401633" y="3561147"/>
            <a:ext cx="2297601" cy="1311170"/>
          </a:xfrm>
          <a:prstGeom prst="rect">
            <a:avLst/>
          </a:prstGeom>
        </p:spPr>
      </p:pic>
      <p:pic>
        <p:nvPicPr>
          <p:cNvPr id="11" name="Picture 10" descr="A purple sign with yellow text and palm trees&#10;&#10;Description automatically generated">
            <a:extLst>
              <a:ext uri="{FF2B5EF4-FFF2-40B4-BE49-F238E27FC236}">
                <a16:creationId xmlns:a16="http://schemas.microsoft.com/office/drawing/2014/main" id="{BD90B726-CF0C-7230-2EAD-34EE58DDA017}"/>
              </a:ext>
            </a:extLst>
          </p:cNvPr>
          <p:cNvPicPr>
            <a:picLocks noChangeAspect="1"/>
          </p:cNvPicPr>
          <p:nvPr/>
        </p:nvPicPr>
        <p:blipFill rotWithShape="1">
          <a:blip r:embed="rId6"/>
          <a:srcRect b="30589"/>
          <a:stretch/>
        </p:blipFill>
        <p:spPr>
          <a:xfrm>
            <a:off x="5144905" y="2112579"/>
            <a:ext cx="2054944" cy="1426342"/>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B58AF3BF-E066-2AD2-E2D5-BC3AF214F58D}"/>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2563458" y="4120800"/>
            <a:ext cx="2039433" cy="2039433"/>
          </a:xfrm>
          <a:prstGeom prst="rect">
            <a:avLst/>
          </a:prstGeom>
        </p:spPr>
      </p:pic>
      <p:pic>
        <p:nvPicPr>
          <p:cNvPr id="15" name="Picture 14" descr="A logo on a black background&#10;&#10;Description automatically generated">
            <a:extLst>
              <a:ext uri="{FF2B5EF4-FFF2-40B4-BE49-F238E27FC236}">
                <a16:creationId xmlns:a16="http://schemas.microsoft.com/office/drawing/2014/main" id="{2E667A48-BAFA-C621-ECB6-F72DB61340C2}"/>
              </a:ext>
            </a:extLst>
          </p:cNvPr>
          <p:cNvPicPr>
            <a:picLocks noChangeAspect="1"/>
          </p:cNvPicPr>
          <p:nvPr/>
        </p:nvPicPr>
        <p:blipFill>
          <a:blip r:embed="rId9"/>
          <a:stretch>
            <a:fillRect/>
          </a:stretch>
        </p:blipFill>
        <p:spPr>
          <a:xfrm>
            <a:off x="5292247" y="4572710"/>
            <a:ext cx="1732674" cy="1732674"/>
          </a:xfrm>
          <a:prstGeom prst="rect">
            <a:avLst/>
          </a:prstGeom>
        </p:spPr>
      </p:pic>
      <p:pic>
        <p:nvPicPr>
          <p:cNvPr id="17" name="Picture 16" descr="A blue oval with letters and a black background&#10;&#10;Description automatically generated">
            <a:extLst>
              <a:ext uri="{FF2B5EF4-FFF2-40B4-BE49-F238E27FC236}">
                <a16:creationId xmlns:a16="http://schemas.microsoft.com/office/drawing/2014/main" id="{5DADE1E0-D554-8285-16D2-0E35A78DB59C}"/>
              </a:ext>
            </a:extLst>
          </p:cNvPr>
          <p:cNvPicPr>
            <a:picLocks noChangeAspect="1"/>
          </p:cNvPicPr>
          <p:nvPr/>
        </p:nvPicPr>
        <p:blipFill>
          <a:blip r:embed="rId10"/>
          <a:stretch>
            <a:fillRect/>
          </a:stretch>
        </p:blipFill>
        <p:spPr>
          <a:xfrm>
            <a:off x="5057468" y="3293750"/>
            <a:ext cx="2229817" cy="2229817"/>
          </a:xfrm>
          <a:prstGeom prst="rect">
            <a:avLst/>
          </a:prstGeom>
        </p:spPr>
      </p:pic>
      <p:pic>
        <p:nvPicPr>
          <p:cNvPr id="3" name="Picture 2" descr="A blue and white logo&#10;&#10;Description automatically generated">
            <a:extLst>
              <a:ext uri="{FF2B5EF4-FFF2-40B4-BE49-F238E27FC236}">
                <a16:creationId xmlns:a16="http://schemas.microsoft.com/office/drawing/2014/main" id="{8C9F7EF4-5981-1190-324B-5953AD0DDB65}"/>
              </a:ext>
            </a:extLst>
          </p:cNvPr>
          <p:cNvPicPr>
            <a:picLocks noChangeAspect="1"/>
          </p:cNvPicPr>
          <p:nvPr/>
        </p:nvPicPr>
        <p:blipFill>
          <a:blip r:embed="rId11"/>
          <a:stretch>
            <a:fillRect/>
          </a:stretch>
        </p:blipFill>
        <p:spPr>
          <a:xfrm>
            <a:off x="10276560" y="5868806"/>
            <a:ext cx="1767017" cy="815224"/>
          </a:xfrm>
          <a:prstGeom prst="rect">
            <a:avLst/>
          </a:prstGeom>
        </p:spPr>
      </p:pic>
    </p:spTree>
    <p:extLst>
      <p:ext uri="{BB962C8B-B14F-4D97-AF65-F5344CB8AC3E}">
        <p14:creationId xmlns:p14="http://schemas.microsoft.com/office/powerpoint/2010/main" val="129334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3C4CE-EC56-7521-AC01-53A1E988D990}"/>
              </a:ext>
            </a:extLst>
          </p:cNvPr>
          <p:cNvSpPr>
            <a:spLocks noGrp="1"/>
          </p:cNvSpPr>
          <p:nvPr>
            <p:ph type="title"/>
          </p:nvPr>
        </p:nvSpPr>
        <p:spPr>
          <a:xfrm>
            <a:off x="6736501" y="2794881"/>
            <a:ext cx="4805996" cy="1297115"/>
          </a:xfrm>
        </p:spPr>
        <p:txBody>
          <a:bodyPr vert="horz" lIns="91440" tIns="45720" rIns="91440" bIns="45720" rtlCol="0" anchor="t">
            <a:normAutofit/>
          </a:bodyPr>
          <a:lstStyle/>
          <a:p>
            <a:r>
              <a:rPr lang="en-US" sz="6600" b="1" kern="1200">
                <a:solidFill>
                  <a:schemeClr val="tx2"/>
                </a:solidFill>
                <a:latin typeface="+mj-lt"/>
                <a:ea typeface="+mj-ea"/>
                <a:cs typeface="+mj-cs"/>
              </a:rPr>
              <a:t>Scholarships</a:t>
            </a:r>
          </a:p>
        </p:txBody>
      </p:sp>
      <p:pic>
        <p:nvPicPr>
          <p:cNvPr id="6" name="Graphic 5" descr="Books">
            <a:extLst>
              <a:ext uri="{FF2B5EF4-FFF2-40B4-BE49-F238E27FC236}">
                <a16:creationId xmlns:a16="http://schemas.microsoft.com/office/drawing/2014/main" id="{95293298-44E3-F173-A36C-7AD4C9F09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286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7A7CA-1B15-4117-0E51-791B8FD9D31F}"/>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Scholarship Categories</a:t>
            </a:r>
          </a:p>
        </p:txBody>
      </p:sp>
      <p:pic>
        <p:nvPicPr>
          <p:cNvPr id="5" name="Picture 4">
            <a:extLst>
              <a:ext uri="{FF2B5EF4-FFF2-40B4-BE49-F238E27FC236}">
                <a16:creationId xmlns:a16="http://schemas.microsoft.com/office/drawing/2014/main" id="{F09D8866-1E6A-C1EC-D35A-BB4B8C4F8A20}"/>
              </a:ext>
            </a:extLst>
          </p:cNvPr>
          <p:cNvPicPr>
            <a:picLocks noChangeAspect="1"/>
          </p:cNvPicPr>
          <p:nvPr/>
        </p:nvPicPr>
        <p:blipFill rotWithShape="1">
          <a:blip r:embed="rId3"/>
          <a:srcRect t="51982" r="5265" b="5259"/>
          <a:stretch/>
        </p:blipFill>
        <p:spPr>
          <a:xfrm>
            <a:off x="431542" y="2549303"/>
            <a:ext cx="5131088" cy="3261882"/>
          </a:xfrm>
          <a:prstGeom prst="rect">
            <a:avLst/>
          </a:prstGeom>
        </p:spPr>
      </p:pic>
      <p:pic>
        <p:nvPicPr>
          <p:cNvPr id="4" name="Picture 3">
            <a:extLst>
              <a:ext uri="{FF2B5EF4-FFF2-40B4-BE49-F238E27FC236}">
                <a16:creationId xmlns:a16="http://schemas.microsoft.com/office/drawing/2014/main" id="{5D94093D-8996-8B7E-4C37-06A97A99F4E1}"/>
              </a:ext>
            </a:extLst>
          </p:cNvPr>
          <p:cNvPicPr>
            <a:picLocks noChangeAspect="1"/>
          </p:cNvPicPr>
          <p:nvPr/>
        </p:nvPicPr>
        <p:blipFill rotWithShape="1">
          <a:blip r:embed="rId3"/>
          <a:srcRect t="15455" r="5265" b="47445"/>
          <a:stretch/>
        </p:blipFill>
        <p:spPr>
          <a:xfrm>
            <a:off x="6019983" y="2549303"/>
            <a:ext cx="5913754" cy="3261881"/>
          </a:xfrm>
          <a:prstGeom prst="rect">
            <a:avLst/>
          </a:prstGeom>
        </p:spPr>
      </p:pic>
    </p:spTree>
    <p:extLst>
      <p:ext uri="{BB962C8B-B14F-4D97-AF65-F5344CB8AC3E}">
        <p14:creationId xmlns:p14="http://schemas.microsoft.com/office/powerpoint/2010/main" val="366361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1BBDC-B324-65D4-7730-56828D649F9B}"/>
              </a:ext>
            </a:extLst>
          </p:cNvPr>
          <p:cNvSpPr>
            <a:spLocks noGrp="1"/>
          </p:cNvSpPr>
          <p:nvPr>
            <p:ph type="title"/>
          </p:nvPr>
        </p:nvSpPr>
        <p:spPr>
          <a:xfrm>
            <a:off x="342774" y="-58269"/>
            <a:ext cx="7810625" cy="1556870"/>
          </a:xfrm>
        </p:spPr>
        <p:txBody>
          <a:bodyPr anchor="b">
            <a:normAutofit/>
          </a:bodyPr>
          <a:lstStyle/>
          <a:p>
            <a:r>
              <a:rPr lang="en-US" sz="4800">
                <a:latin typeface="Arial" panose="020B0604020202020204" pitchFamily="34" charset="0"/>
                <a:cs typeface="Arial" panose="020B0604020202020204" pitchFamily="34" charset="0"/>
              </a:rPr>
              <a:t>Leadership NC Scholarship </a:t>
            </a:r>
          </a:p>
        </p:txBody>
      </p:sp>
      <p:sp>
        <p:nvSpPr>
          <p:cNvPr id="3" name="Content Placeholder 2">
            <a:extLst>
              <a:ext uri="{FF2B5EF4-FFF2-40B4-BE49-F238E27FC236}">
                <a16:creationId xmlns:a16="http://schemas.microsoft.com/office/drawing/2014/main" id="{31E80E9F-940A-473D-B99B-7D34DDA9382E}"/>
              </a:ext>
            </a:extLst>
          </p:cNvPr>
          <p:cNvSpPr>
            <a:spLocks noGrp="1"/>
          </p:cNvSpPr>
          <p:nvPr>
            <p:ph idx="1"/>
          </p:nvPr>
        </p:nvSpPr>
        <p:spPr>
          <a:xfrm>
            <a:off x="371486" y="1841197"/>
            <a:ext cx="6508915" cy="3682395"/>
          </a:xfrm>
        </p:spPr>
        <p:txBody>
          <a:bodyPr>
            <a:normAutofit fontScale="92500" lnSpcReduction="10000"/>
          </a:bodyPr>
          <a:lstStyle/>
          <a:p>
            <a:pPr marL="0" indent="0">
              <a:buNone/>
            </a:pPr>
            <a:r>
              <a:rPr lang="en-US" sz="3200">
                <a:latin typeface="Arial" panose="020B0604020202020204" pitchFamily="34" charset="0"/>
                <a:cs typeface="Arial" panose="020B0604020202020204" pitchFamily="34" charset="0"/>
              </a:rPr>
              <a:t>SEANC’s Emerging Leaders Council has established a scholarship program to allow one SEANC member the opportunity to participate in Leadership North Carolina (LNC), a two-year training program where participants acquire the skills necessary to take the lead. Apply by April 30.</a:t>
            </a:r>
          </a:p>
        </p:txBody>
      </p:sp>
      <p:pic>
        <p:nvPicPr>
          <p:cNvPr id="6" name="Picture 5" descr="A blue and white logo&#10;&#10;Description automatically generated">
            <a:extLst>
              <a:ext uri="{FF2B5EF4-FFF2-40B4-BE49-F238E27FC236}">
                <a16:creationId xmlns:a16="http://schemas.microsoft.com/office/drawing/2014/main" id="{FDDFE4E0-C7E9-91BD-7F7F-5F1A23537D81}"/>
              </a:ext>
            </a:extLst>
          </p:cNvPr>
          <p:cNvPicPr>
            <a:picLocks noChangeAspect="1"/>
          </p:cNvPicPr>
          <p:nvPr/>
        </p:nvPicPr>
        <p:blipFill>
          <a:blip r:embed="rId3"/>
          <a:stretch>
            <a:fillRect/>
          </a:stretch>
        </p:blipFill>
        <p:spPr>
          <a:xfrm>
            <a:off x="7679766" y="1045841"/>
            <a:ext cx="3712869" cy="1717201"/>
          </a:xfrm>
          <a:prstGeom prst="rect">
            <a:avLst/>
          </a:prstGeom>
        </p:spPr>
      </p:pic>
      <p:pic>
        <p:nvPicPr>
          <p:cNvPr id="8" name="Picture 7" descr="A logo with a map and trees&#10;&#10;Description automatically generated">
            <a:extLst>
              <a:ext uri="{FF2B5EF4-FFF2-40B4-BE49-F238E27FC236}">
                <a16:creationId xmlns:a16="http://schemas.microsoft.com/office/drawing/2014/main" id="{405ADFDC-154F-34BA-1A96-A005D51F130E}"/>
              </a:ext>
            </a:extLst>
          </p:cNvPr>
          <p:cNvPicPr>
            <a:picLocks noChangeAspect="1"/>
          </p:cNvPicPr>
          <p:nvPr/>
        </p:nvPicPr>
        <p:blipFill>
          <a:blip r:embed="rId4"/>
          <a:stretch>
            <a:fillRect/>
          </a:stretch>
        </p:blipFill>
        <p:spPr>
          <a:xfrm>
            <a:off x="8400213" y="3375824"/>
            <a:ext cx="2243263" cy="2243263"/>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4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DA7DB13-FE8F-86FA-C6D9-F0847FD3BF03}"/>
              </a:ext>
            </a:extLst>
          </p:cNvPr>
          <p:cNvPicPr>
            <a:picLocks noGrp="1" noChangeAspect="1"/>
          </p:cNvPicPr>
          <p:nvPr>
            <p:ph idx="1"/>
          </p:nvPr>
        </p:nvPicPr>
        <p:blipFill rotWithShape="1">
          <a:blip r:embed="rId2"/>
          <a:srcRect b="7539"/>
          <a:stretch/>
        </p:blipFill>
        <p:spPr>
          <a:xfrm>
            <a:off x="457200" y="457200"/>
            <a:ext cx="11277600" cy="5943600"/>
          </a:xfrm>
          <a:prstGeom prst="rect">
            <a:avLst/>
          </a:prstGeom>
        </p:spPr>
      </p:pic>
    </p:spTree>
    <p:extLst>
      <p:ext uri="{BB962C8B-B14F-4D97-AF65-F5344CB8AC3E}">
        <p14:creationId xmlns:p14="http://schemas.microsoft.com/office/powerpoint/2010/main" val="389059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3D876-1CBB-D024-1771-A7A4BAE15D80}"/>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latin typeface="Arial" panose="020B0604020202020204" pitchFamily="34" charset="0"/>
                <a:cs typeface="Arial" panose="020B0604020202020204" pitchFamily="34" charset="0"/>
              </a:rPr>
              <a:t>PUBLICATIONS AND ALERTS</a:t>
            </a:r>
          </a:p>
        </p:txBody>
      </p:sp>
      <p:pic>
        <p:nvPicPr>
          <p:cNvPr id="5" name="Content Placeholder 4">
            <a:extLst>
              <a:ext uri="{FF2B5EF4-FFF2-40B4-BE49-F238E27FC236}">
                <a16:creationId xmlns:a16="http://schemas.microsoft.com/office/drawing/2014/main" id="{408560B3-5B54-D996-7ADF-466CE43D6563}"/>
              </a:ext>
            </a:extLst>
          </p:cNvPr>
          <p:cNvPicPr>
            <a:picLocks noChangeAspect="1"/>
          </p:cNvPicPr>
          <p:nvPr/>
        </p:nvPicPr>
        <p:blipFill>
          <a:blip r:embed="rId3"/>
          <a:srcRect t="1982" b="1982"/>
          <a:stretch/>
        </p:blipFill>
        <p:spPr>
          <a:xfrm>
            <a:off x="4905051" y="1683209"/>
            <a:ext cx="2772169" cy="1264290"/>
          </a:xfrm>
          <a:prstGeom prst="rect">
            <a:avLst/>
          </a:prstGeom>
          <a:effectLst>
            <a:outerShdw blurRad="63500" sx="102000" sy="102000" algn="ctr" rotWithShape="0">
              <a:prstClr val="black">
                <a:alpha val="40000"/>
              </a:prstClr>
            </a:outerShdw>
          </a:effectLst>
        </p:spPr>
      </p:pic>
      <p:sp>
        <p:nvSpPr>
          <p:cNvPr id="7" name="Content Placeholder 2">
            <a:extLst>
              <a:ext uri="{FF2B5EF4-FFF2-40B4-BE49-F238E27FC236}">
                <a16:creationId xmlns:a16="http://schemas.microsoft.com/office/drawing/2014/main" id="{8060FF98-B886-B4B3-12F1-44C375FFB30E}"/>
              </a:ext>
            </a:extLst>
          </p:cNvPr>
          <p:cNvSpPr txBox="1">
            <a:spLocks/>
          </p:cNvSpPr>
          <p:nvPr/>
        </p:nvSpPr>
        <p:spPr>
          <a:xfrm>
            <a:off x="8013312" y="2174529"/>
            <a:ext cx="3877800" cy="373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4360">
              <a:spcBef>
                <a:spcPts val="650"/>
              </a:spcBef>
              <a:buNone/>
            </a:pPr>
            <a:r>
              <a:rPr lang="en-US" sz="2080" kern="1200">
                <a:solidFill>
                  <a:schemeClr val="tx1"/>
                </a:solidFill>
                <a:latin typeface="Arial" panose="020B0604020202020204" pitchFamily="34" charset="0"/>
                <a:ea typeface="+mn-ea"/>
                <a:cs typeface="Arial" panose="020B0604020202020204" pitchFamily="34" charset="0"/>
              </a:rPr>
              <a:t>Weekly E-Newsletter</a:t>
            </a:r>
            <a:endParaRPr lang="en-US" sz="32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58B79E0-41CD-A735-CE54-E8B6C0AFED53}"/>
              </a:ext>
            </a:extLst>
          </p:cNvPr>
          <p:cNvPicPr>
            <a:picLocks noChangeAspect="1"/>
          </p:cNvPicPr>
          <p:nvPr/>
        </p:nvPicPr>
        <p:blipFill>
          <a:blip r:embed="rId4"/>
          <a:srcRect/>
          <a:stretch/>
        </p:blipFill>
        <p:spPr>
          <a:xfrm rot="497477">
            <a:off x="5207568" y="2697275"/>
            <a:ext cx="2352542" cy="2592363"/>
          </a:xfrm>
          <a:prstGeom prst="rect">
            <a:avLst/>
          </a:prstGeom>
        </p:spPr>
      </p:pic>
      <p:sp>
        <p:nvSpPr>
          <p:cNvPr id="9" name="Content Placeholder 2">
            <a:extLst>
              <a:ext uri="{FF2B5EF4-FFF2-40B4-BE49-F238E27FC236}">
                <a16:creationId xmlns:a16="http://schemas.microsoft.com/office/drawing/2014/main" id="{3ADF0D8A-B5B6-51E9-019E-BE11A4208BEE}"/>
              </a:ext>
            </a:extLst>
          </p:cNvPr>
          <p:cNvSpPr txBox="1">
            <a:spLocks/>
          </p:cNvSpPr>
          <p:nvPr/>
        </p:nvSpPr>
        <p:spPr>
          <a:xfrm>
            <a:off x="8013312" y="3751859"/>
            <a:ext cx="3877800" cy="373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4360">
              <a:spcBef>
                <a:spcPts val="650"/>
              </a:spcBef>
              <a:buNone/>
            </a:pPr>
            <a:r>
              <a:rPr lang="en-US" sz="2080" kern="1200">
                <a:solidFill>
                  <a:schemeClr val="tx1"/>
                </a:solidFill>
                <a:latin typeface="Arial" panose="020B0604020202020204" pitchFamily="34" charset="0"/>
                <a:ea typeface="+mn-ea"/>
                <a:cs typeface="Arial" panose="020B0604020202020204" pitchFamily="34" charset="0"/>
              </a:rPr>
              <a:t>Text Alerts</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1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CD13DA-A6A9-18BE-9405-45253960E4EA}"/>
              </a:ext>
            </a:extLst>
          </p:cNvPr>
          <p:cNvSpPr>
            <a:spLocks noGrp="1"/>
          </p:cNvSpPr>
          <p:nvPr>
            <p:ph idx="1"/>
          </p:nvPr>
        </p:nvSpPr>
        <p:spPr>
          <a:xfrm>
            <a:off x="945503" y="1432630"/>
            <a:ext cx="5315189" cy="3535083"/>
          </a:xfrm>
        </p:spPr>
        <p:txBody>
          <a:bodyPr anchor="t">
            <a:noAutofit/>
          </a:bodyPr>
          <a:lstStyle/>
          <a:p>
            <a:pPr>
              <a:buBlip>
                <a:blip r:embed="rId2"/>
              </a:buBlip>
            </a:pPr>
            <a:r>
              <a:rPr lang="en-US" sz="3200"/>
              <a:t> State Employees organized to Raise Money for candidates who support quality public services.</a:t>
            </a:r>
          </a:p>
          <a:p>
            <a:pPr>
              <a:buBlip>
                <a:blip r:embed="rId2"/>
              </a:buBlip>
            </a:pPr>
            <a:r>
              <a:rPr lang="en-US" sz="3200"/>
              <a:t>91% of EMPAC-endorsed legislative candidates were elected in 2016, including Governor Roy Cooper and Treasurer Dale </a:t>
            </a:r>
            <a:r>
              <a:rPr lang="en-US" sz="3200" err="1"/>
              <a:t>Folwell</a:t>
            </a:r>
            <a:r>
              <a:rPr lang="en-US" sz="3200"/>
              <a:t>. </a:t>
            </a:r>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white and blue logo&#10;&#10;Description automatically generated">
            <a:extLst>
              <a:ext uri="{FF2B5EF4-FFF2-40B4-BE49-F238E27FC236}">
                <a16:creationId xmlns:a16="http://schemas.microsoft.com/office/drawing/2014/main" id="{15995F84-C2B7-DF23-F16F-6BA2ACE0F377}"/>
              </a:ext>
            </a:extLst>
          </p:cNvPr>
          <p:cNvPicPr>
            <a:picLocks noChangeAspect="1"/>
          </p:cNvPicPr>
          <p:nvPr/>
        </p:nvPicPr>
        <p:blipFill>
          <a:blip r:embed="rId3"/>
          <a:stretch>
            <a:fillRect/>
          </a:stretch>
        </p:blipFill>
        <p:spPr>
          <a:xfrm>
            <a:off x="7075967" y="1834079"/>
            <a:ext cx="4170530" cy="3221735"/>
          </a:xfrm>
          <a:prstGeom prst="rect">
            <a:avLst/>
          </a:prstGeom>
        </p:spPr>
      </p:pic>
    </p:spTree>
    <p:extLst>
      <p:ext uri="{BB962C8B-B14F-4D97-AF65-F5344CB8AC3E}">
        <p14:creationId xmlns:p14="http://schemas.microsoft.com/office/powerpoint/2010/main" val="18193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70DE82-154B-6B19-BD97-FCEC97D06C33}"/>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7200" b="1" kern="1200">
                <a:solidFill>
                  <a:srgbClr val="FFFFFF"/>
                </a:solidFill>
                <a:latin typeface="Arial" panose="020B0604020202020204" pitchFamily="34" charset="0"/>
                <a:cs typeface="Arial" panose="020B0604020202020204" pitchFamily="34" charset="0"/>
              </a:rPr>
              <a:t>APPLICATION</a:t>
            </a:r>
          </a:p>
        </p:txBody>
      </p:sp>
    </p:spTree>
    <p:extLst>
      <p:ext uri="{BB962C8B-B14F-4D97-AF65-F5344CB8AC3E}">
        <p14:creationId xmlns:p14="http://schemas.microsoft.com/office/powerpoint/2010/main" val="423846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a form&#10;&#10;Description automatically generated">
            <a:extLst>
              <a:ext uri="{FF2B5EF4-FFF2-40B4-BE49-F238E27FC236}">
                <a16:creationId xmlns:a16="http://schemas.microsoft.com/office/drawing/2014/main" id="{6A23B0B2-015F-0894-EFA1-38D9F9728AA9}"/>
              </a:ext>
            </a:extLst>
          </p:cNvPr>
          <p:cNvPicPr>
            <a:picLocks noChangeAspect="1"/>
          </p:cNvPicPr>
          <p:nvPr/>
        </p:nvPicPr>
        <p:blipFill rotWithShape="1">
          <a:blip r:embed="rId2"/>
          <a:srcRect b="40000"/>
          <a:stretch/>
        </p:blipFill>
        <p:spPr>
          <a:xfrm>
            <a:off x="1839999" y="290496"/>
            <a:ext cx="8512002" cy="6424153"/>
          </a:xfrm>
          <a:prstGeom prst="rect">
            <a:avLst/>
          </a:prstGeom>
        </p:spPr>
      </p:pic>
      <p:pic>
        <p:nvPicPr>
          <p:cNvPr id="2" name="Picture 1">
            <a:extLst>
              <a:ext uri="{FF2B5EF4-FFF2-40B4-BE49-F238E27FC236}">
                <a16:creationId xmlns:a16="http://schemas.microsoft.com/office/drawing/2014/main" id="{0C54A7E1-F70F-6B07-D663-43DBABBAC8D6}"/>
              </a:ext>
            </a:extLst>
          </p:cNvPr>
          <p:cNvPicPr>
            <a:picLocks noChangeAspect="1"/>
          </p:cNvPicPr>
          <p:nvPr/>
        </p:nvPicPr>
        <p:blipFill>
          <a:blip r:embed="rId3"/>
          <a:srcRect l="65" r="65"/>
          <a:stretch/>
        </p:blipFill>
        <p:spPr>
          <a:xfrm>
            <a:off x="1839999" y="322769"/>
            <a:ext cx="8512002" cy="6424153"/>
          </a:xfrm>
          <a:prstGeom prst="rect">
            <a:avLst/>
          </a:prstGeom>
        </p:spPr>
      </p:pic>
    </p:spTree>
    <p:extLst>
      <p:ext uri="{BB962C8B-B14F-4D97-AF65-F5344CB8AC3E}">
        <p14:creationId xmlns:p14="http://schemas.microsoft.com/office/powerpoint/2010/main" val="1775147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A1AE3B-2C44-E8DB-0C5E-6B1890D405CF}"/>
              </a:ext>
            </a:extLst>
          </p:cNvPr>
          <p:cNvPicPr>
            <a:picLocks noGrp="1" noChangeAspect="1"/>
          </p:cNvPicPr>
          <p:nvPr>
            <p:ph idx="1"/>
          </p:nvPr>
        </p:nvPicPr>
        <p:blipFill rotWithShape="1">
          <a:blip r:embed="rId2"/>
          <a:srcRect t="59412"/>
          <a:stretch/>
        </p:blipFill>
        <p:spPr>
          <a:xfrm>
            <a:off x="643467" y="645258"/>
            <a:ext cx="10905066" cy="5567483"/>
          </a:xfrm>
          <a:prstGeom prst="rect">
            <a:avLst/>
          </a:prstGeom>
        </p:spPr>
      </p:pic>
    </p:spTree>
    <p:extLst>
      <p:ext uri="{BB962C8B-B14F-4D97-AF65-F5344CB8AC3E}">
        <p14:creationId xmlns:p14="http://schemas.microsoft.com/office/powerpoint/2010/main" val="307489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4C9D-F817-D312-C6CC-0F1D6DFD4592}"/>
              </a:ext>
            </a:extLst>
          </p:cNvPr>
          <p:cNvSpPr>
            <a:spLocks noGrp="1"/>
          </p:cNvSpPr>
          <p:nvPr>
            <p:ph type="title"/>
          </p:nvPr>
        </p:nvSpPr>
        <p:spPr/>
        <p:txBody>
          <a:bodyPr>
            <a:normAutofit/>
          </a:bodyPr>
          <a:lstStyle/>
          <a:p>
            <a:pPr algn="ctr"/>
            <a:r>
              <a:rPr lang="en-US" sz="6600" b="1">
                <a:solidFill>
                  <a:prstClr val="white"/>
                </a:solidFill>
                <a:latin typeface="Arial" panose="020B0604020202020204" pitchFamily="34" charset="0"/>
                <a:ea typeface="Century Gothic Regular" charset="0"/>
                <a:cs typeface="Arial" panose="020B0604020202020204" pitchFamily="34" charset="0"/>
              </a:rPr>
              <a:t>THE MISSION</a:t>
            </a:r>
            <a:endParaRPr lang="en-US" sz="66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1CCAB0-C89A-09F7-046F-C4FF59E9F06A}"/>
              </a:ext>
            </a:extLst>
          </p:cNvPr>
          <p:cNvSpPr>
            <a:spLocks noGrp="1"/>
          </p:cNvSpPr>
          <p:nvPr>
            <p:ph idx="1"/>
          </p:nvPr>
        </p:nvSpPr>
        <p:spPr>
          <a:xfrm>
            <a:off x="838200" y="1804825"/>
            <a:ext cx="10515600" cy="3617036"/>
          </a:xfrm>
        </p:spPr>
        <p:txBody>
          <a:bodyPr/>
          <a:lstStyle/>
          <a:p>
            <a:pPr marL="0" indent="0" algn="ctr">
              <a:buNone/>
            </a:pPr>
            <a:r>
              <a:rPr lang="en-US"/>
              <a:t>SEANC is committed to protecting and enhancing the rights and benefits or current, retired, and future State Employees. </a:t>
            </a:r>
          </a:p>
          <a:p>
            <a:pPr marL="0" indent="0" algn="ctr">
              <a:buNone/>
            </a:pPr>
            <a:endParaRPr lang="en-US"/>
          </a:p>
          <a:p>
            <a:pPr marL="0" indent="0" algn="ctr">
              <a:buNone/>
            </a:pPr>
            <a:r>
              <a:rPr lang="en-US"/>
              <a:t>Employees are the most important of the state government resources. Therefor, state salaries must remain competitive and state government working conditions must remain of the highest quality in order for North Carolina to attract and retain the best employees. SEANC’s purpose includes ensuring these ideals</a:t>
            </a:r>
          </a:p>
          <a:p>
            <a:pPr marL="0" indent="0" algn="ctr">
              <a:buNone/>
            </a:pPr>
            <a:endParaRPr lang="en-US"/>
          </a:p>
        </p:txBody>
      </p:sp>
      <p:pic>
        <p:nvPicPr>
          <p:cNvPr id="4" name="Picture 3" descr="A blue and white logo&#10;&#10;Description automatically generated">
            <a:extLst>
              <a:ext uri="{FF2B5EF4-FFF2-40B4-BE49-F238E27FC236}">
                <a16:creationId xmlns:a16="http://schemas.microsoft.com/office/drawing/2014/main" id="{79AC20E0-0AB8-016C-F4A4-AE63173C4A74}"/>
              </a:ext>
            </a:extLst>
          </p:cNvPr>
          <p:cNvPicPr>
            <a:picLocks noChangeAspect="1"/>
          </p:cNvPicPr>
          <p:nvPr/>
        </p:nvPicPr>
        <p:blipFill>
          <a:blip r:embed="rId2"/>
          <a:stretch>
            <a:fillRect/>
          </a:stretch>
        </p:blipFill>
        <p:spPr>
          <a:xfrm>
            <a:off x="10224008" y="5835306"/>
            <a:ext cx="1767017" cy="815224"/>
          </a:xfrm>
          <a:prstGeom prst="rect">
            <a:avLst/>
          </a:prstGeom>
        </p:spPr>
      </p:pic>
    </p:spTree>
    <p:extLst>
      <p:ext uri="{BB962C8B-B14F-4D97-AF65-F5344CB8AC3E}">
        <p14:creationId xmlns:p14="http://schemas.microsoft.com/office/powerpoint/2010/main" val="332642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F97D4-4DF8-C5C7-B6C5-7ADA421E9161}"/>
              </a:ext>
            </a:extLst>
          </p:cNvPr>
          <p:cNvSpPr>
            <a:spLocks noGrp="1"/>
          </p:cNvSpPr>
          <p:nvPr>
            <p:ph type="title"/>
          </p:nvPr>
        </p:nvSpPr>
        <p:spPr>
          <a:xfrm>
            <a:off x="798786" y="1261241"/>
            <a:ext cx="9293080" cy="2662057"/>
          </a:xfrm>
        </p:spPr>
        <p:txBody>
          <a:bodyPr vert="horz" lIns="91440" tIns="45720" rIns="91440" bIns="45720" rtlCol="0" anchor="b">
            <a:normAutofit/>
          </a:bodyPr>
          <a:lstStyle/>
          <a:p>
            <a:r>
              <a:rPr lang="en-US" sz="4800" kern="1200">
                <a:solidFill>
                  <a:schemeClr val="tx1"/>
                </a:solidFill>
                <a:latin typeface="Arial" panose="020B0604020202020204" pitchFamily="34" charset="0"/>
                <a:cs typeface="Arial" panose="020B0604020202020204" pitchFamily="34" charset="0"/>
              </a:rPr>
              <a:t>For more information about SEANC and its benefits, visit: </a:t>
            </a:r>
            <a:br>
              <a:rPr lang="en-US" sz="4800" kern="1200">
                <a:solidFill>
                  <a:schemeClr val="tx1"/>
                </a:solidFill>
                <a:latin typeface="+mj-lt"/>
                <a:ea typeface="+mj-ea"/>
                <a:cs typeface="+mj-cs"/>
              </a:rPr>
            </a:br>
            <a:r>
              <a:rPr lang="en-US" sz="4800" b="1" kern="1200" err="1">
                <a:solidFill>
                  <a:srgbClr val="B9DAEB"/>
                </a:solidFill>
                <a:latin typeface="Arial" panose="020B0604020202020204" pitchFamily="34" charset="0"/>
                <a:cs typeface="Arial" panose="020B0604020202020204" pitchFamily="34" charset="0"/>
              </a:rPr>
              <a:t>seanc.org</a:t>
            </a:r>
            <a:r>
              <a:rPr lang="en-US" sz="4800" b="1" kern="1200">
                <a:solidFill>
                  <a:srgbClr val="B9DAEB"/>
                </a:solidFill>
                <a:latin typeface="Arial" panose="020B0604020202020204" pitchFamily="34" charset="0"/>
                <a:cs typeface="Arial" panose="020B0604020202020204" pitchFamily="34" charset="0"/>
              </a:rPr>
              <a:t>/</a:t>
            </a:r>
            <a:r>
              <a:rPr lang="en-US" sz="4800" b="1" kern="1200" err="1">
                <a:solidFill>
                  <a:srgbClr val="B9DAEB"/>
                </a:solidFill>
                <a:latin typeface="Arial" panose="020B0604020202020204" pitchFamily="34" charset="0"/>
                <a:cs typeface="Arial" panose="020B0604020202020204" pitchFamily="34" charset="0"/>
              </a:rPr>
              <a:t>memberguide</a:t>
            </a:r>
            <a:endParaRPr lang="en-US" sz="4800" b="1" kern="1200">
              <a:solidFill>
                <a:srgbClr val="B9DAEB"/>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83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0AD3E-6F6F-230B-17F1-9F25CC713A8B}"/>
              </a:ext>
            </a:extLst>
          </p:cNvPr>
          <p:cNvSpPr>
            <a:spLocks noGrp="1"/>
          </p:cNvSpPr>
          <p:nvPr>
            <p:ph type="title"/>
          </p:nvPr>
        </p:nvSpPr>
        <p:spPr>
          <a:xfrm>
            <a:off x="410304" y="356379"/>
            <a:ext cx="10506456" cy="1322254"/>
          </a:xfrm>
        </p:spPr>
        <p:txBody>
          <a:bodyPr vert="horz" lIns="91440" tIns="45720" rIns="91440" bIns="45720" rtlCol="0" anchor="b">
            <a:normAutofit/>
          </a:bodyPr>
          <a:lstStyle/>
          <a:p>
            <a:r>
              <a:rPr lang="en-US" sz="5200" u="sng"/>
              <a:t>Social Media</a:t>
            </a:r>
          </a:p>
        </p:txBody>
      </p:sp>
      <p:pic>
        <p:nvPicPr>
          <p:cNvPr id="17" name="Picture 16" descr="A blue square with white outline on it&#10;&#10;AI-generated content may be incorrect.">
            <a:extLst>
              <a:ext uri="{FF2B5EF4-FFF2-40B4-BE49-F238E27FC236}">
                <a16:creationId xmlns:a16="http://schemas.microsoft.com/office/drawing/2014/main" id="{92069D99-B38B-1567-40F7-91B450E26064}"/>
              </a:ext>
            </a:extLst>
          </p:cNvPr>
          <p:cNvPicPr>
            <a:picLocks noChangeAspect="1"/>
          </p:cNvPicPr>
          <p:nvPr/>
        </p:nvPicPr>
        <p:blipFill>
          <a:blip r:embed="rId2"/>
          <a:stretch>
            <a:fillRect/>
          </a:stretch>
        </p:blipFill>
        <p:spPr>
          <a:xfrm>
            <a:off x="105343" y="2016251"/>
            <a:ext cx="2825496" cy="2825496"/>
          </a:xfrm>
          <a:prstGeom prst="rect">
            <a:avLst/>
          </a:prstGeom>
        </p:spPr>
      </p:pic>
      <p:pic>
        <p:nvPicPr>
          <p:cNvPr id="9" name="Picture 8" descr="A blue square with white x in it&#10;&#10;AI-generated content may be incorrect.">
            <a:extLst>
              <a:ext uri="{FF2B5EF4-FFF2-40B4-BE49-F238E27FC236}">
                <a16:creationId xmlns:a16="http://schemas.microsoft.com/office/drawing/2014/main" id="{FE5F5D0D-733D-3C98-D494-C56F0997ABFA}"/>
              </a:ext>
            </a:extLst>
          </p:cNvPr>
          <p:cNvPicPr>
            <a:picLocks noChangeAspect="1"/>
          </p:cNvPicPr>
          <p:nvPr/>
        </p:nvPicPr>
        <p:blipFill>
          <a:blip r:embed="rId3"/>
          <a:stretch>
            <a:fillRect/>
          </a:stretch>
        </p:blipFill>
        <p:spPr>
          <a:xfrm>
            <a:off x="2864878" y="1814202"/>
            <a:ext cx="3229597" cy="3229597"/>
          </a:xfrm>
          <a:prstGeom prst="rect">
            <a:avLst/>
          </a:prstGeom>
        </p:spPr>
      </p:pic>
      <p:pic>
        <p:nvPicPr>
          <p:cNvPr id="13" name="Picture 12" descr="A blue and white square with a circle in the middle&#10;&#10;AI-generated content may be incorrect.">
            <a:extLst>
              <a:ext uri="{FF2B5EF4-FFF2-40B4-BE49-F238E27FC236}">
                <a16:creationId xmlns:a16="http://schemas.microsoft.com/office/drawing/2014/main" id="{AA63D33B-C278-B37B-601E-EA1127453D63}"/>
              </a:ext>
            </a:extLst>
          </p:cNvPr>
          <p:cNvPicPr>
            <a:picLocks noChangeAspect="1"/>
          </p:cNvPicPr>
          <p:nvPr/>
        </p:nvPicPr>
        <p:blipFill>
          <a:blip r:embed="rId4"/>
          <a:stretch>
            <a:fillRect/>
          </a:stretch>
        </p:blipFill>
        <p:spPr>
          <a:xfrm>
            <a:off x="5912115" y="1814202"/>
            <a:ext cx="3229598" cy="3229598"/>
          </a:xfrm>
          <a:prstGeom prst="rect">
            <a:avLst/>
          </a:prstGeom>
        </p:spPr>
      </p:pic>
      <p:pic>
        <p:nvPicPr>
          <p:cNvPr id="11" name="Picture 10" descr="A blue square with a white letter f&#10;&#10;AI-generated content may be incorrect.">
            <a:extLst>
              <a:ext uri="{FF2B5EF4-FFF2-40B4-BE49-F238E27FC236}">
                <a16:creationId xmlns:a16="http://schemas.microsoft.com/office/drawing/2014/main" id="{7997BF94-E3BD-C210-F8AA-F97AC5C27266}"/>
              </a:ext>
            </a:extLst>
          </p:cNvPr>
          <p:cNvPicPr>
            <a:picLocks noChangeAspect="1"/>
          </p:cNvPicPr>
          <p:nvPr/>
        </p:nvPicPr>
        <p:blipFill>
          <a:blip r:embed="rId5"/>
          <a:stretch>
            <a:fillRect/>
          </a:stretch>
        </p:blipFill>
        <p:spPr>
          <a:xfrm>
            <a:off x="8959351" y="2016251"/>
            <a:ext cx="3229598" cy="3229598"/>
          </a:xfrm>
          <a:prstGeom prst="rect">
            <a:avLst/>
          </a:prstGeom>
        </p:spPr>
      </p:pic>
      <p:sp>
        <p:nvSpPr>
          <p:cNvPr id="19" name="TextBox 18">
            <a:extLst>
              <a:ext uri="{FF2B5EF4-FFF2-40B4-BE49-F238E27FC236}">
                <a16:creationId xmlns:a16="http://schemas.microsoft.com/office/drawing/2014/main" id="{C58F250C-6FFE-303D-8C43-F18086891F43}"/>
              </a:ext>
            </a:extLst>
          </p:cNvPr>
          <p:cNvSpPr txBox="1"/>
          <p:nvPr/>
        </p:nvSpPr>
        <p:spPr>
          <a:xfrm>
            <a:off x="220716" y="5073092"/>
            <a:ext cx="2490953"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SEANC2008</a:t>
            </a:r>
            <a:endParaRPr lang="en-US" sz="3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AFF8D16-0630-362E-AE21-4234906B80E2}"/>
              </a:ext>
            </a:extLst>
          </p:cNvPr>
          <p:cNvSpPr txBox="1"/>
          <p:nvPr/>
        </p:nvSpPr>
        <p:spPr>
          <a:xfrm>
            <a:off x="3658460" y="5083269"/>
            <a:ext cx="1755228" cy="523220"/>
          </a:xfrm>
          <a:prstGeom prst="rect">
            <a:avLst/>
          </a:prstGeom>
          <a:noFill/>
        </p:spPr>
        <p:txBody>
          <a:bodyPr wrap="square">
            <a:spAutoFit/>
          </a:bodyPr>
          <a:lstStyle/>
          <a:p>
            <a:r>
              <a:rPr lang="en-US" sz="2800" b="0" i="0" u="none" strike="noStrike" kern="1200" baseline="0">
                <a:solidFill>
                  <a:srgbClr val="FFFFFF"/>
                </a:solidFill>
                <a:latin typeface="Arial" panose="020B0604020202020204" pitchFamily="34" charset="0"/>
              </a:rPr>
              <a:t>SEANC</a:t>
            </a:r>
            <a:endParaRPr lang="en-US" sz="3200"/>
          </a:p>
        </p:txBody>
      </p:sp>
      <p:sp>
        <p:nvSpPr>
          <p:cNvPr id="26" name="TextBox 25">
            <a:extLst>
              <a:ext uri="{FF2B5EF4-FFF2-40B4-BE49-F238E27FC236}">
                <a16:creationId xmlns:a16="http://schemas.microsoft.com/office/drawing/2014/main" id="{5981A16E-D28F-8D06-B165-1E018F69689A}"/>
              </a:ext>
            </a:extLst>
          </p:cNvPr>
          <p:cNvSpPr txBox="1"/>
          <p:nvPr/>
        </p:nvSpPr>
        <p:spPr>
          <a:xfrm>
            <a:off x="6360480" y="5083269"/>
            <a:ext cx="2864113" cy="523220"/>
          </a:xfrm>
          <a:prstGeom prst="rect">
            <a:avLst/>
          </a:prstGeom>
          <a:noFill/>
        </p:spPr>
        <p:txBody>
          <a:bodyPr wrap="square">
            <a:spAutoFit/>
          </a:bodyPr>
          <a:lstStyle/>
          <a:p>
            <a:r>
              <a:rPr lang="en-US" sz="2800" b="0" i="0" u="none" strike="noStrike" kern="1200" baseline="0" err="1">
                <a:solidFill>
                  <a:srgbClr val="FFFFFF"/>
                </a:solidFill>
                <a:latin typeface="Arial" panose="020B0604020202020204" pitchFamily="34" charset="0"/>
              </a:rPr>
              <a:t>SEANCMedia</a:t>
            </a:r>
            <a:endParaRPr lang="en-US" sz="2800"/>
          </a:p>
        </p:txBody>
      </p:sp>
      <p:sp>
        <p:nvSpPr>
          <p:cNvPr id="28" name="TextBox 27">
            <a:extLst>
              <a:ext uri="{FF2B5EF4-FFF2-40B4-BE49-F238E27FC236}">
                <a16:creationId xmlns:a16="http://schemas.microsoft.com/office/drawing/2014/main" id="{8BA3F874-DF43-582B-AF02-C961AA343484}"/>
              </a:ext>
            </a:extLst>
          </p:cNvPr>
          <p:cNvSpPr txBox="1"/>
          <p:nvPr/>
        </p:nvSpPr>
        <p:spPr>
          <a:xfrm>
            <a:off x="9212371" y="5032122"/>
            <a:ext cx="3185074" cy="1446550"/>
          </a:xfrm>
          <a:prstGeom prst="rect">
            <a:avLst/>
          </a:prstGeom>
          <a:noFill/>
        </p:spPr>
        <p:txBody>
          <a:bodyPr wrap="square">
            <a:spAutoFit/>
          </a:bodyPr>
          <a:lstStyle/>
          <a:p>
            <a:r>
              <a:rPr lang="en-US" sz="2800" b="0" i="0" u="none" strike="noStrike" kern="1200" baseline="0">
                <a:solidFill>
                  <a:srgbClr val="FFFFFF"/>
                </a:solidFill>
                <a:latin typeface="Arial" panose="020B0604020202020204" pitchFamily="34" charset="0"/>
              </a:rPr>
              <a:t>State</a:t>
            </a:r>
            <a:r>
              <a:rPr lang="en-US" sz="3200" b="0" i="0" u="none" strike="noStrike" kern="1200" baseline="0">
                <a:solidFill>
                  <a:srgbClr val="FFFFFF"/>
                </a:solidFill>
                <a:latin typeface="Arial" panose="020B0604020202020204" pitchFamily="34" charset="0"/>
              </a:rPr>
              <a:t> </a:t>
            </a:r>
            <a:r>
              <a:rPr lang="en-US" sz="2800" b="0" i="0" u="none" strike="noStrike" kern="1200" baseline="0">
                <a:solidFill>
                  <a:srgbClr val="FFFFFF"/>
                </a:solidFill>
                <a:latin typeface="Arial" panose="020B0604020202020204" pitchFamily="34" charset="0"/>
              </a:rPr>
              <a:t>Employees Association of North Carolina</a:t>
            </a:r>
            <a:endParaRPr lang="en-US" sz="3200"/>
          </a:p>
        </p:txBody>
      </p:sp>
    </p:spTree>
    <p:extLst>
      <p:ext uri="{BB962C8B-B14F-4D97-AF65-F5344CB8AC3E}">
        <p14:creationId xmlns:p14="http://schemas.microsoft.com/office/powerpoint/2010/main" val="37923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a:extLst>
              <a:ext uri="{FF2B5EF4-FFF2-40B4-BE49-F238E27FC236}">
                <a16:creationId xmlns:a16="http://schemas.microsoft.com/office/drawing/2014/main" id="{3CEAB73E-0DB0-E419-E7D8-F81B3FF7877A}"/>
              </a:ext>
            </a:extLst>
          </p:cNvPr>
          <p:cNvPicPr>
            <a:picLocks noChangeAspect="1"/>
          </p:cNvPicPr>
          <p:nvPr/>
        </p:nvPicPr>
        <p:blipFill>
          <a:blip r:embed="rId3"/>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315982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2FB60-5DB8-C6A4-BF51-D75D131DFF80}"/>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SEANC’s CORE VALUES</a:t>
            </a:r>
          </a:p>
        </p:txBody>
      </p:sp>
      <p:sp>
        <p:nvSpPr>
          <p:cNvPr id="4" name="Oval 3">
            <a:extLst>
              <a:ext uri="{FF2B5EF4-FFF2-40B4-BE49-F238E27FC236}">
                <a16:creationId xmlns:a16="http://schemas.microsoft.com/office/drawing/2014/main" id="{1C49CE9D-E1CD-3DA4-D59D-491A65118617}"/>
              </a:ext>
            </a:extLst>
          </p:cNvPr>
          <p:cNvSpPr/>
          <p:nvPr/>
        </p:nvSpPr>
        <p:spPr>
          <a:xfrm>
            <a:off x="1580062" y="2615979"/>
            <a:ext cx="1700463" cy="1640164"/>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1A73EF-DD91-E942-7139-8B53F1A974B0}"/>
              </a:ext>
            </a:extLst>
          </p:cNvPr>
          <p:cNvSpPr/>
          <p:nvPr/>
        </p:nvSpPr>
        <p:spPr>
          <a:xfrm>
            <a:off x="3413187" y="2615979"/>
            <a:ext cx="1700464"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6D1B07-5061-D9FA-CAFD-8D549CB4259C}"/>
              </a:ext>
            </a:extLst>
          </p:cNvPr>
          <p:cNvSpPr/>
          <p:nvPr/>
        </p:nvSpPr>
        <p:spPr>
          <a:xfrm>
            <a:off x="5246313" y="261597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8FA076-0DFA-6D6A-A224-F425A2AD5050}"/>
              </a:ext>
            </a:extLst>
          </p:cNvPr>
          <p:cNvSpPr/>
          <p:nvPr/>
        </p:nvSpPr>
        <p:spPr>
          <a:xfrm>
            <a:off x="7079440" y="261597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40D141-6BAB-3034-F3AB-305EC27DE148}"/>
              </a:ext>
            </a:extLst>
          </p:cNvPr>
          <p:cNvSpPr/>
          <p:nvPr/>
        </p:nvSpPr>
        <p:spPr>
          <a:xfrm>
            <a:off x="8912566" y="262602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DAEB9C2-961C-DC1A-4E79-3AEADD29927F}"/>
              </a:ext>
            </a:extLst>
          </p:cNvPr>
          <p:cNvSpPr txBox="1"/>
          <p:nvPr/>
        </p:nvSpPr>
        <p:spPr>
          <a:xfrm>
            <a:off x="1766992" y="2954624"/>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Integrity</a:t>
            </a:r>
            <a:endParaRPr lang="en-US" b="1" i="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E1ED39-D77F-CD30-BC15-592485E06F60}"/>
              </a:ext>
            </a:extLst>
          </p:cNvPr>
          <p:cNvSpPr txBox="1"/>
          <p:nvPr/>
        </p:nvSpPr>
        <p:spPr>
          <a:xfrm>
            <a:off x="3600118" y="2954624"/>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Commitment</a:t>
            </a:r>
            <a:endParaRPr lang="en-US" b="1" i="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1ECCE10-F865-FC20-993B-CD0841B3C86F}"/>
              </a:ext>
            </a:extLst>
          </p:cNvPr>
          <p:cNvSpPr txBox="1"/>
          <p:nvPr/>
        </p:nvSpPr>
        <p:spPr>
          <a:xfrm>
            <a:off x="5433244" y="2848677"/>
            <a:ext cx="1326602" cy="513346"/>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Making a Difference</a:t>
            </a:r>
            <a:endParaRPr lang="en-US" b="1" i="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AA23275-5E57-C6BC-4117-389302F97002}"/>
              </a:ext>
            </a:extLst>
          </p:cNvPr>
          <p:cNvSpPr txBox="1"/>
          <p:nvPr/>
        </p:nvSpPr>
        <p:spPr>
          <a:xfrm>
            <a:off x="7266370" y="2954623"/>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Reliability</a:t>
            </a:r>
            <a:endParaRPr lang="en-US" b="1" i="1">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37DC8D6-F892-D8EA-282A-B12D5A620F97}"/>
              </a:ext>
            </a:extLst>
          </p:cNvPr>
          <p:cNvSpPr txBox="1"/>
          <p:nvPr/>
        </p:nvSpPr>
        <p:spPr>
          <a:xfrm>
            <a:off x="9067336" y="2954623"/>
            <a:ext cx="1390924"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Empowerment</a:t>
            </a:r>
            <a:endParaRPr lang="en-US" b="1" i="1">
              <a:latin typeface="Arial" panose="020B0604020202020204" pitchFamily="34" charset="0"/>
              <a:cs typeface="Arial" panose="020B0604020202020204" pitchFamily="34" charset="0"/>
            </a:endParaRPr>
          </a:p>
        </p:txBody>
      </p:sp>
      <p:pic>
        <p:nvPicPr>
          <p:cNvPr id="18" name="Picture 17" descr="A hand holding scales of justice&#10;&#10;Description automatically generated">
            <a:extLst>
              <a:ext uri="{FF2B5EF4-FFF2-40B4-BE49-F238E27FC236}">
                <a16:creationId xmlns:a16="http://schemas.microsoft.com/office/drawing/2014/main" id="{9E00CF1B-F694-402A-94C0-14EFA1297CBF}"/>
              </a:ext>
            </a:extLst>
          </p:cNvPr>
          <p:cNvPicPr>
            <a:picLocks noChangeAspect="1"/>
          </p:cNvPicPr>
          <p:nvPr/>
        </p:nvPicPr>
        <p:blipFill>
          <a:blip r:embed="rId2"/>
          <a:stretch>
            <a:fillRect/>
          </a:stretch>
        </p:blipFill>
        <p:spPr>
          <a:xfrm>
            <a:off x="1674853" y="2848677"/>
            <a:ext cx="1510880" cy="1510880"/>
          </a:xfrm>
          <a:prstGeom prst="rect">
            <a:avLst/>
          </a:prstGeom>
        </p:spPr>
      </p:pic>
      <p:pic>
        <p:nvPicPr>
          <p:cNvPr id="20" name="Picture 19" descr="A white outline of handshake with a shield and check mark&#10;&#10;Description automatically generated">
            <a:extLst>
              <a:ext uri="{FF2B5EF4-FFF2-40B4-BE49-F238E27FC236}">
                <a16:creationId xmlns:a16="http://schemas.microsoft.com/office/drawing/2014/main" id="{F160A3B3-9EFA-D50A-0E17-853E6178272C}"/>
              </a:ext>
            </a:extLst>
          </p:cNvPr>
          <p:cNvPicPr>
            <a:picLocks noChangeAspect="1"/>
          </p:cNvPicPr>
          <p:nvPr/>
        </p:nvPicPr>
        <p:blipFill>
          <a:blip r:embed="rId3"/>
          <a:stretch>
            <a:fillRect/>
          </a:stretch>
        </p:blipFill>
        <p:spPr>
          <a:xfrm>
            <a:off x="3460924" y="2812118"/>
            <a:ext cx="1604990" cy="1604991"/>
          </a:xfrm>
          <a:prstGeom prst="rect">
            <a:avLst/>
          </a:prstGeom>
        </p:spPr>
      </p:pic>
      <p:pic>
        <p:nvPicPr>
          <p:cNvPr id="22" name="Picture 21" descr="A group of people with a star&#10;&#10;Description automatically generated">
            <a:extLst>
              <a:ext uri="{FF2B5EF4-FFF2-40B4-BE49-F238E27FC236}">
                <a16:creationId xmlns:a16="http://schemas.microsoft.com/office/drawing/2014/main" id="{625692C2-2B37-2D44-EFBD-774271CB25EF}"/>
              </a:ext>
            </a:extLst>
          </p:cNvPr>
          <p:cNvPicPr>
            <a:picLocks noChangeAspect="1"/>
          </p:cNvPicPr>
          <p:nvPr/>
        </p:nvPicPr>
        <p:blipFill>
          <a:blip r:embed="rId4"/>
          <a:stretch>
            <a:fillRect/>
          </a:stretch>
        </p:blipFill>
        <p:spPr>
          <a:xfrm>
            <a:off x="5188275" y="2674180"/>
            <a:ext cx="1880863" cy="1880863"/>
          </a:xfrm>
          <a:prstGeom prst="rect">
            <a:avLst/>
          </a:prstGeom>
        </p:spPr>
      </p:pic>
      <p:pic>
        <p:nvPicPr>
          <p:cNvPr id="24" name="Picture 23" descr="A white logo on a black background&#10;&#10;Description automatically generated">
            <a:extLst>
              <a:ext uri="{FF2B5EF4-FFF2-40B4-BE49-F238E27FC236}">
                <a16:creationId xmlns:a16="http://schemas.microsoft.com/office/drawing/2014/main" id="{2D2938FE-CDAA-3B15-3EBE-B91AD1D04B83}"/>
              </a:ext>
            </a:extLst>
          </p:cNvPr>
          <p:cNvPicPr>
            <a:picLocks noChangeAspect="1"/>
          </p:cNvPicPr>
          <p:nvPr/>
        </p:nvPicPr>
        <p:blipFill>
          <a:blip r:embed="rId5"/>
          <a:stretch>
            <a:fillRect/>
          </a:stretch>
        </p:blipFill>
        <p:spPr>
          <a:xfrm>
            <a:off x="7163692" y="2827597"/>
            <a:ext cx="1531959" cy="1531959"/>
          </a:xfrm>
          <a:prstGeom prst="rect">
            <a:avLst/>
          </a:prstGeom>
        </p:spPr>
      </p:pic>
      <p:pic>
        <p:nvPicPr>
          <p:cNvPr id="26" name="Picture 25" descr="A group of people holding a flag&#10;&#10;Description automatically generated">
            <a:extLst>
              <a:ext uri="{FF2B5EF4-FFF2-40B4-BE49-F238E27FC236}">
                <a16:creationId xmlns:a16="http://schemas.microsoft.com/office/drawing/2014/main" id="{0ED632D4-3F97-68D0-BE34-3F0D14CBA5DD}"/>
              </a:ext>
            </a:extLst>
          </p:cNvPr>
          <p:cNvPicPr>
            <a:picLocks noChangeAspect="1"/>
          </p:cNvPicPr>
          <p:nvPr/>
        </p:nvPicPr>
        <p:blipFill>
          <a:blip r:embed="rId6"/>
          <a:stretch>
            <a:fillRect/>
          </a:stretch>
        </p:blipFill>
        <p:spPr>
          <a:xfrm>
            <a:off x="8889718" y="2645615"/>
            <a:ext cx="1746160" cy="1746160"/>
          </a:xfrm>
          <a:prstGeom prst="rect">
            <a:avLst/>
          </a:prstGeom>
        </p:spPr>
      </p:pic>
      <p:sp>
        <p:nvSpPr>
          <p:cNvPr id="27" name="TextBox 26">
            <a:extLst>
              <a:ext uri="{FF2B5EF4-FFF2-40B4-BE49-F238E27FC236}">
                <a16:creationId xmlns:a16="http://schemas.microsoft.com/office/drawing/2014/main" id="{50841B87-94DD-5AE3-A439-D2F0F870F5A2}"/>
              </a:ext>
            </a:extLst>
          </p:cNvPr>
          <p:cNvSpPr txBox="1"/>
          <p:nvPr/>
        </p:nvSpPr>
        <p:spPr>
          <a:xfrm>
            <a:off x="1607195" y="4391775"/>
            <a:ext cx="1646195" cy="934358"/>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Being transparent with our members while fulfilling our mission.</a:t>
            </a:r>
            <a:endParaRPr lang="en-US"/>
          </a:p>
        </p:txBody>
      </p:sp>
      <p:sp>
        <p:nvSpPr>
          <p:cNvPr id="28" name="TextBox 27">
            <a:extLst>
              <a:ext uri="{FF2B5EF4-FFF2-40B4-BE49-F238E27FC236}">
                <a16:creationId xmlns:a16="http://schemas.microsoft.com/office/drawing/2014/main" id="{848DE36C-06CD-3E82-FE82-46F351C1B017}"/>
              </a:ext>
            </a:extLst>
          </p:cNvPr>
          <p:cNvSpPr txBox="1"/>
          <p:nvPr/>
        </p:nvSpPr>
        <p:spPr>
          <a:xfrm>
            <a:off x="3454887" y="4391775"/>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Dedicating our time to doing what’s best for you.</a:t>
            </a:r>
            <a:endParaRPr lang="en-US"/>
          </a:p>
        </p:txBody>
      </p:sp>
      <p:sp>
        <p:nvSpPr>
          <p:cNvPr id="29" name="TextBox 28">
            <a:extLst>
              <a:ext uri="{FF2B5EF4-FFF2-40B4-BE49-F238E27FC236}">
                <a16:creationId xmlns:a16="http://schemas.microsoft.com/office/drawing/2014/main" id="{93A21135-4689-F563-9EF6-33697F4E0BB7}"/>
              </a:ext>
            </a:extLst>
          </p:cNvPr>
          <p:cNvSpPr txBox="1"/>
          <p:nvPr/>
        </p:nvSpPr>
        <p:spPr>
          <a:xfrm>
            <a:off x="5305608" y="4417108"/>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Helping you be the change you want to see</a:t>
            </a:r>
            <a:endParaRPr lang="en-US"/>
          </a:p>
        </p:txBody>
      </p:sp>
      <p:sp>
        <p:nvSpPr>
          <p:cNvPr id="30" name="TextBox 29">
            <a:extLst>
              <a:ext uri="{FF2B5EF4-FFF2-40B4-BE49-F238E27FC236}">
                <a16:creationId xmlns:a16="http://schemas.microsoft.com/office/drawing/2014/main" id="{47D6ADCC-DAFB-1142-4D47-D409C9B61314}"/>
              </a:ext>
            </a:extLst>
          </p:cNvPr>
          <p:cNvSpPr txBox="1"/>
          <p:nvPr/>
        </p:nvSpPr>
        <p:spPr>
          <a:xfrm>
            <a:off x="7106574" y="4391775"/>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Being there for you no matter the circumstances</a:t>
            </a:r>
            <a:endParaRPr lang="en-US"/>
          </a:p>
        </p:txBody>
      </p:sp>
      <p:sp>
        <p:nvSpPr>
          <p:cNvPr id="31" name="TextBox 30">
            <a:extLst>
              <a:ext uri="{FF2B5EF4-FFF2-40B4-BE49-F238E27FC236}">
                <a16:creationId xmlns:a16="http://schemas.microsoft.com/office/drawing/2014/main" id="{0AC5843C-0471-9A96-B15E-FF5C1F2E7B28}"/>
              </a:ext>
            </a:extLst>
          </p:cNvPr>
          <p:cNvSpPr txBox="1"/>
          <p:nvPr/>
        </p:nvSpPr>
        <p:spPr>
          <a:xfrm>
            <a:off x="8936910" y="4391774"/>
            <a:ext cx="1646195" cy="934358"/>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Leading our members to make the best decisions for themselves</a:t>
            </a:r>
            <a:endParaRPr lang="en-US"/>
          </a:p>
        </p:txBody>
      </p:sp>
      <p:pic>
        <p:nvPicPr>
          <p:cNvPr id="33" name="Picture 32" descr="A blue and white logo&#10;&#10;Description automatically generated">
            <a:extLst>
              <a:ext uri="{FF2B5EF4-FFF2-40B4-BE49-F238E27FC236}">
                <a16:creationId xmlns:a16="http://schemas.microsoft.com/office/drawing/2014/main" id="{D4F69E75-0249-DCEF-FF6C-DBE203507C54}"/>
              </a:ext>
            </a:extLst>
          </p:cNvPr>
          <p:cNvPicPr>
            <a:picLocks noChangeAspect="1"/>
          </p:cNvPicPr>
          <p:nvPr/>
        </p:nvPicPr>
        <p:blipFill>
          <a:blip r:embed="rId7"/>
          <a:stretch>
            <a:fillRect/>
          </a:stretch>
        </p:blipFill>
        <p:spPr>
          <a:xfrm>
            <a:off x="10583105" y="5957229"/>
            <a:ext cx="1351701" cy="623615"/>
          </a:xfrm>
          <a:prstGeom prst="rect">
            <a:avLst/>
          </a:prstGeom>
        </p:spPr>
      </p:pic>
    </p:spTree>
    <p:extLst>
      <p:ext uri="{BB962C8B-B14F-4D97-AF65-F5344CB8AC3E}">
        <p14:creationId xmlns:p14="http://schemas.microsoft.com/office/powerpoint/2010/main" val="360297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A0557-A8E9-7C58-00BE-EFC71BB6DECE}"/>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WHO WE ARE</a:t>
            </a:r>
          </a:p>
        </p:txBody>
      </p:sp>
      <p:sp>
        <p:nvSpPr>
          <p:cNvPr id="15" name="Oval 14">
            <a:extLst>
              <a:ext uri="{FF2B5EF4-FFF2-40B4-BE49-F238E27FC236}">
                <a16:creationId xmlns:a16="http://schemas.microsoft.com/office/drawing/2014/main" id="{8BF46A57-53EF-9181-4245-3C6533E25344}"/>
              </a:ext>
            </a:extLst>
          </p:cNvPr>
          <p:cNvSpPr/>
          <p:nvPr/>
        </p:nvSpPr>
        <p:spPr>
          <a:xfrm>
            <a:off x="6695557" y="3186183"/>
            <a:ext cx="1566246" cy="15452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91AB2F-DB2A-0C2E-1685-07B8EF07A1FB}"/>
              </a:ext>
            </a:extLst>
          </p:cNvPr>
          <p:cNvSpPr/>
          <p:nvPr/>
        </p:nvSpPr>
        <p:spPr>
          <a:xfrm>
            <a:off x="2905091" y="3223957"/>
            <a:ext cx="1566246" cy="15452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1EE0EC-4A33-6BE2-233A-16A3792E4C04}"/>
              </a:ext>
            </a:extLst>
          </p:cNvPr>
          <p:cNvSpPr>
            <a:spLocks noGrp="1"/>
          </p:cNvSpPr>
          <p:nvPr>
            <p:ph idx="1"/>
          </p:nvPr>
        </p:nvSpPr>
        <p:spPr>
          <a:xfrm>
            <a:off x="1800852" y="5012851"/>
            <a:ext cx="7489269" cy="1113851"/>
          </a:xfrm>
        </p:spPr>
        <p:txBody>
          <a:bodyPr>
            <a:normAutofit/>
          </a:bodyPr>
          <a:lstStyle/>
          <a:p>
            <a:pPr marL="0" indent="0" algn="ctr" defTabSz="768096">
              <a:spcBef>
                <a:spcPts val="840"/>
              </a:spcBef>
              <a:buNone/>
            </a:pPr>
            <a:r>
              <a:rPr lang="en-US" sz="2352" kern="1200">
                <a:solidFill>
                  <a:schemeClr val="tx1"/>
                </a:solidFill>
                <a:latin typeface="+mn-lt"/>
                <a:ea typeface="+mn-ea"/>
                <a:cs typeface="+mn-cs"/>
              </a:rPr>
              <a:t>The primary goal of SEANC shall always be to encourage high-quality work performance and professionalism by all state employees.</a:t>
            </a:r>
            <a:endParaRPr lang="en-US"/>
          </a:p>
        </p:txBody>
      </p:sp>
      <p:pic>
        <p:nvPicPr>
          <p:cNvPr id="8" name="Picture 7">
            <a:extLst>
              <a:ext uri="{FF2B5EF4-FFF2-40B4-BE49-F238E27FC236}">
                <a16:creationId xmlns:a16="http://schemas.microsoft.com/office/drawing/2014/main" id="{E5DE0B31-C2A4-0930-9C22-0CB5AB644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218" y="3289583"/>
            <a:ext cx="1413991" cy="1413991"/>
          </a:xfrm>
          <a:prstGeom prst="rect">
            <a:avLst/>
          </a:prstGeom>
        </p:spPr>
      </p:pic>
      <p:sp>
        <p:nvSpPr>
          <p:cNvPr id="11" name="Title 1">
            <a:extLst>
              <a:ext uri="{FF2B5EF4-FFF2-40B4-BE49-F238E27FC236}">
                <a16:creationId xmlns:a16="http://schemas.microsoft.com/office/drawing/2014/main" id="{A5BDBB13-BE8C-9336-CF59-5743CE41035A}"/>
              </a:ext>
            </a:extLst>
          </p:cNvPr>
          <p:cNvSpPr txBox="1">
            <a:spLocks/>
          </p:cNvSpPr>
          <p:nvPr/>
        </p:nvSpPr>
        <p:spPr>
          <a:xfrm>
            <a:off x="6558833" y="3374026"/>
            <a:ext cx="1839695" cy="1113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lternate Gothic No3 D" charset="0"/>
                <a:ea typeface="+mj-ea"/>
                <a:cs typeface="+mj-cs"/>
              </a:defRPr>
            </a:lvl1pPr>
          </a:lstStyle>
          <a:p>
            <a:pPr algn="ctr" defTabSz="768096">
              <a:spcAft>
                <a:spcPts val="600"/>
              </a:spcAft>
            </a:pPr>
            <a:r>
              <a:rPr lang="en-US" sz="7392" b="1" i="0" kern="1200">
                <a:solidFill>
                  <a:prstClr val="white"/>
                </a:solidFill>
                <a:latin typeface="Alternate Gothic No3 D" charset="0"/>
                <a:ea typeface="+mj-ea"/>
                <a:cs typeface="+mj-cs"/>
              </a:rPr>
              <a:t>70+</a:t>
            </a:r>
            <a:endParaRPr lang="en-US" sz="8800" b="1">
              <a:solidFill>
                <a:prstClr val="white"/>
              </a:solidFill>
            </a:endParaRPr>
          </a:p>
        </p:txBody>
      </p:sp>
      <p:sp>
        <p:nvSpPr>
          <p:cNvPr id="13" name="TextBox 12">
            <a:extLst>
              <a:ext uri="{FF2B5EF4-FFF2-40B4-BE49-F238E27FC236}">
                <a16:creationId xmlns:a16="http://schemas.microsoft.com/office/drawing/2014/main" id="{CDDFD9C7-CF77-8C5E-0043-DF865BE2DF0E}"/>
              </a:ext>
            </a:extLst>
          </p:cNvPr>
          <p:cNvSpPr txBox="1"/>
          <p:nvPr/>
        </p:nvSpPr>
        <p:spPr>
          <a:xfrm>
            <a:off x="6766559" y="4270887"/>
            <a:ext cx="1103961" cy="325025"/>
          </a:xfrm>
          <a:prstGeom prst="rect">
            <a:avLst/>
          </a:prstGeom>
          <a:noFill/>
        </p:spPr>
        <p:txBody>
          <a:bodyPr wrap="square">
            <a:spAutoFit/>
          </a:bodyPr>
          <a:lstStyle/>
          <a:p>
            <a:pPr algn="ctr" defTabSz="384048">
              <a:spcAft>
                <a:spcPts val="600"/>
              </a:spcAft>
            </a:pPr>
            <a:r>
              <a:rPr lang="en-US" sz="1512" kern="1200">
                <a:solidFill>
                  <a:prstClr val="white"/>
                </a:solidFill>
                <a:latin typeface="Arial" panose="020B0604020202020204" pitchFamily="34" charset="0"/>
                <a:ea typeface="+mn-ea"/>
                <a:cs typeface="Arial" panose="020B0604020202020204" pitchFamily="34" charset="0"/>
              </a:rPr>
              <a:t>Years</a:t>
            </a:r>
            <a:endParaRPr lang="en-US" sz="1800">
              <a:solidFill>
                <a:prstClr val="white"/>
              </a:solidFill>
              <a:latin typeface="Arial" panose="020B0604020202020204" pitchFamily="34" charset="0"/>
              <a:ea typeface="Century Gothic Regular" charset="0"/>
              <a:cs typeface="Arial" panose="020B0604020202020204" pitchFamily="34" charset="0"/>
            </a:endParaRPr>
          </a:p>
        </p:txBody>
      </p:sp>
      <p:sp>
        <p:nvSpPr>
          <p:cNvPr id="17" name="Content Placeholder 2">
            <a:extLst>
              <a:ext uri="{FF2B5EF4-FFF2-40B4-BE49-F238E27FC236}">
                <a16:creationId xmlns:a16="http://schemas.microsoft.com/office/drawing/2014/main" id="{8E9B5494-9BFB-7F34-AE9F-FF5E3535BBBD}"/>
              </a:ext>
            </a:extLst>
          </p:cNvPr>
          <p:cNvSpPr txBox="1">
            <a:spLocks/>
          </p:cNvSpPr>
          <p:nvPr/>
        </p:nvSpPr>
        <p:spPr>
          <a:xfrm>
            <a:off x="1800852" y="2112579"/>
            <a:ext cx="7489269" cy="1113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8096">
              <a:spcBef>
                <a:spcPts val="840"/>
              </a:spcBef>
              <a:buNone/>
            </a:pPr>
            <a:r>
              <a:rPr lang="en-US" sz="2352" kern="1200">
                <a:solidFill>
                  <a:schemeClr val="tx1"/>
                </a:solidFill>
                <a:latin typeface="+mn-lt"/>
                <a:ea typeface="+mn-ea"/>
                <a:cs typeface="+mn-cs"/>
              </a:rPr>
              <a:t>SEANC is the South’s Leading State Employees’ Association, with more than 45,000 members and 70+ years strong. </a:t>
            </a:r>
            <a:endParaRPr lang="en-US"/>
          </a:p>
        </p:txBody>
      </p:sp>
      <p:pic>
        <p:nvPicPr>
          <p:cNvPr id="18" name="Picture 17" descr="A blue and white logo&#10;&#10;Description automatically generated">
            <a:extLst>
              <a:ext uri="{FF2B5EF4-FFF2-40B4-BE49-F238E27FC236}">
                <a16:creationId xmlns:a16="http://schemas.microsoft.com/office/drawing/2014/main" id="{DF374A09-BE3F-C65D-AC28-A1277D6AE33D}"/>
              </a:ext>
            </a:extLst>
          </p:cNvPr>
          <p:cNvPicPr>
            <a:picLocks noChangeAspect="1"/>
          </p:cNvPicPr>
          <p:nvPr/>
        </p:nvPicPr>
        <p:blipFill>
          <a:blip r:embed="rId3"/>
          <a:stretch>
            <a:fillRect/>
          </a:stretch>
        </p:blipFill>
        <p:spPr>
          <a:xfrm>
            <a:off x="10160428" y="5784191"/>
            <a:ext cx="1484798" cy="685021"/>
          </a:xfrm>
          <a:prstGeom prst="rect">
            <a:avLst/>
          </a:prstGeom>
        </p:spPr>
      </p:pic>
    </p:spTree>
    <p:extLst>
      <p:ext uri="{BB962C8B-B14F-4D97-AF65-F5344CB8AC3E}">
        <p14:creationId xmlns:p14="http://schemas.microsoft.com/office/powerpoint/2010/main" val="50405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What is SEANC?">
            <a:hlinkClick r:id="" action="ppaction://media"/>
            <a:extLst>
              <a:ext uri="{FF2B5EF4-FFF2-40B4-BE49-F238E27FC236}">
                <a16:creationId xmlns:a16="http://schemas.microsoft.com/office/drawing/2014/main" id="{35AB3F0A-31CE-0D2F-6F6D-2A38530B38FF}"/>
              </a:ext>
            </a:extLst>
          </p:cNvPr>
          <p:cNvPicPr>
            <a:picLocks noRot="1" noChangeAspect="1"/>
          </p:cNvPicPr>
          <p:nvPr>
            <a:videoFile r:link="rId1"/>
          </p:nvPr>
        </p:nvPicPr>
        <p:blipFill>
          <a:blip r:embed="rId3"/>
          <a:stretch>
            <a:fillRect/>
          </a:stretch>
        </p:blipFill>
        <p:spPr>
          <a:xfrm>
            <a:off x="141408" y="64655"/>
            <a:ext cx="11909184" cy="6728689"/>
          </a:xfrm>
          <a:prstGeom prst="rect">
            <a:avLst/>
          </a:prstGeom>
        </p:spPr>
      </p:pic>
    </p:spTree>
    <p:extLst>
      <p:ext uri="{BB962C8B-B14F-4D97-AF65-F5344CB8AC3E}">
        <p14:creationId xmlns:p14="http://schemas.microsoft.com/office/powerpoint/2010/main" val="3661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F8DE4-6E84-2FF9-58B8-2F8CF0AE1E3F}"/>
              </a:ext>
            </a:extLst>
          </p:cNvPr>
          <p:cNvSpPr>
            <a:spLocks noGrp="1"/>
          </p:cNvSpPr>
          <p:nvPr>
            <p:ph type="title"/>
          </p:nvPr>
        </p:nvSpPr>
        <p:spPr>
          <a:xfrm>
            <a:off x="826396" y="586855"/>
            <a:ext cx="4230100" cy="3387497"/>
          </a:xfrm>
        </p:spPr>
        <p:txBody>
          <a:bodyPr anchor="b">
            <a:normAutofit/>
          </a:bodyPr>
          <a:lstStyle/>
          <a:p>
            <a:pPr algn="r"/>
            <a:r>
              <a:rPr lang="en-US" sz="4000" u="sng">
                <a:solidFill>
                  <a:srgbClr val="FFFFFF"/>
                </a:solidFill>
                <a:latin typeface="Arial" panose="020B0604020202020204" pitchFamily="34" charset="0"/>
                <a:cs typeface="Arial" panose="020B0604020202020204" pitchFamily="34" charset="0"/>
              </a:rPr>
              <a:t>WHY YOU SHOULD JOIN</a:t>
            </a:r>
          </a:p>
        </p:txBody>
      </p:sp>
      <p:sp>
        <p:nvSpPr>
          <p:cNvPr id="3" name="Content Placeholder 2">
            <a:extLst>
              <a:ext uri="{FF2B5EF4-FFF2-40B4-BE49-F238E27FC236}">
                <a16:creationId xmlns:a16="http://schemas.microsoft.com/office/drawing/2014/main" id="{E46D76E3-81E6-53DE-102F-D9275CA65DDA}"/>
              </a:ext>
            </a:extLst>
          </p:cNvPr>
          <p:cNvSpPr>
            <a:spLocks noGrp="1"/>
          </p:cNvSpPr>
          <p:nvPr>
            <p:ph idx="1"/>
          </p:nvPr>
        </p:nvSpPr>
        <p:spPr>
          <a:xfrm>
            <a:off x="6503158" y="649480"/>
            <a:ext cx="4862447" cy="5546047"/>
          </a:xfrm>
        </p:spPr>
        <p:txBody>
          <a:bodyPr anchor="ctr">
            <a:normAutofit/>
          </a:bodyPr>
          <a:lstStyle/>
          <a:p>
            <a:pPr>
              <a:buBlip>
                <a:blip r:embed="rId2"/>
              </a:buBlip>
            </a:pPr>
            <a:r>
              <a:rPr lang="en-US" sz="2000"/>
              <a:t> Full time lobbyists advocating for you</a:t>
            </a:r>
          </a:p>
          <a:p>
            <a:pPr>
              <a:buBlip>
                <a:blip r:embed="rId2"/>
              </a:buBlip>
            </a:pPr>
            <a:r>
              <a:rPr lang="en-US" sz="2000"/>
              <a:t>Low-cost insurance programs</a:t>
            </a:r>
          </a:p>
          <a:p>
            <a:pPr>
              <a:buBlip>
                <a:blip r:embed="rId2"/>
              </a:buBlip>
            </a:pPr>
            <a:r>
              <a:rPr lang="en-US" sz="2000"/>
              <a:t>Member Discount program</a:t>
            </a:r>
          </a:p>
          <a:p>
            <a:pPr>
              <a:buBlip>
                <a:blip r:embed="rId2"/>
              </a:buBlip>
            </a:pPr>
            <a:r>
              <a:rPr lang="en-US" sz="2000"/>
              <a:t>College Scholarships</a:t>
            </a:r>
          </a:p>
          <a:p>
            <a:pPr>
              <a:buBlip>
                <a:blip r:embed="rId2"/>
              </a:buBlip>
            </a:pPr>
            <a:r>
              <a:rPr lang="en-US" sz="2000"/>
              <a:t>Publications and Alerts</a:t>
            </a:r>
          </a:p>
          <a:p>
            <a:pPr>
              <a:buBlip>
                <a:blip r:embed="rId2"/>
              </a:buBlip>
            </a:pPr>
            <a:r>
              <a:rPr lang="en-US" sz="2000"/>
              <a:t>EMPAC</a:t>
            </a:r>
          </a:p>
          <a:p>
            <a:pPr>
              <a:buBlip>
                <a:blip r:embed="rId2"/>
              </a:buBlip>
            </a:pPr>
            <a:r>
              <a:rPr lang="en-US" sz="2000"/>
              <a:t>$1,000 Accident Policy when you join</a:t>
            </a:r>
          </a:p>
        </p:txBody>
      </p:sp>
      <p:pic>
        <p:nvPicPr>
          <p:cNvPr id="5" name="Picture 4" descr="A blue and white logo&#10;&#10;Description automatically generated">
            <a:extLst>
              <a:ext uri="{FF2B5EF4-FFF2-40B4-BE49-F238E27FC236}">
                <a16:creationId xmlns:a16="http://schemas.microsoft.com/office/drawing/2014/main" id="{5A47D50E-BE8A-EEA1-1469-B6DB17135451}"/>
              </a:ext>
            </a:extLst>
          </p:cNvPr>
          <p:cNvPicPr>
            <a:picLocks noChangeAspect="1"/>
          </p:cNvPicPr>
          <p:nvPr/>
        </p:nvPicPr>
        <p:blipFill>
          <a:blip r:embed="rId2"/>
          <a:stretch>
            <a:fillRect/>
          </a:stretch>
        </p:blipFill>
        <p:spPr>
          <a:xfrm>
            <a:off x="10276560" y="5868806"/>
            <a:ext cx="1767017" cy="815224"/>
          </a:xfrm>
          <a:prstGeom prst="rect">
            <a:avLst/>
          </a:prstGeom>
        </p:spPr>
      </p:pic>
    </p:spTree>
    <p:extLst>
      <p:ext uri="{BB962C8B-B14F-4D97-AF65-F5344CB8AC3E}">
        <p14:creationId xmlns:p14="http://schemas.microsoft.com/office/powerpoint/2010/main" val="401620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BD579-15A3-68E1-138B-BBF518C7CD61}"/>
              </a:ext>
            </a:extLst>
          </p:cNvPr>
          <p:cNvSpPr>
            <a:spLocks noGrp="1"/>
          </p:cNvSpPr>
          <p:nvPr>
            <p:ph type="title"/>
          </p:nvPr>
        </p:nvSpPr>
        <p:spPr>
          <a:xfrm>
            <a:off x="1136397" y="-433765"/>
            <a:ext cx="9688296" cy="1642969"/>
          </a:xfrm>
        </p:spPr>
        <p:txBody>
          <a:bodyPr anchor="b">
            <a:normAutofit/>
          </a:bodyPr>
          <a:lstStyle/>
          <a:p>
            <a:r>
              <a:rPr lang="en-US" sz="4000" u="sng">
                <a:latin typeface="Arial" panose="020B0604020202020204" pitchFamily="34" charset="0"/>
                <a:cs typeface="Arial" panose="020B0604020202020204" pitchFamily="34" charset="0"/>
              </a:rPr>
              <a:t>Benefits of SEANC</a:t>
            </a:r>
          </a:p>
        </p:txBody>
      </p:sp>
      <p:sp>
        <p:nvSpPr>
          <p:cNvPr id="3" name="Content Placeholder 2">
            <a:extLst>
              <a:ext uri="{FF2B5EF4-FFF2-40B4-BE49-F238E27FC236}">
                <a16:creationId xmlns:a16="http://schemas.microsoft.com/office/drawing/2014/main" id="{FD0003AC-0706-1F7F-678A-7E9A6EE26A84}"/>
              </a:ext>
            </a:extLst>
          </p:cNvPr>
          <p:cNvSpPr>
            <a:spLocks noGrp="1"/>
          </p:cNvSpPr>
          <p:nvPr>
            <p:ph idx="1"/>
          </p:nvPr>
        </p:nvSpPr>
        <p:spPr>
          <a:xfrm>
            <a:off x="1136397" y="1567814"/>
            <a:ext cx="9688296" cy="3454358"/>
          </a:xfrm>
        </p:spPr>
        <p:txBody>
          <a:bodyPr anchor="t">
            <a:noAutofit/>
          </a:bodyPr>
          <a:lstStyle/>
          <a:p>
            <a:pPr>
              <a:buBlip>
                <a:blip r:embed="rId2"/>
              </a:buBlip>
            </a:pPr>
            <a:r>
              <a:rPr lang="en-US" sz="3200"/>
              <a:t>Year-round enrollment – 24/7, 365 days a year!</a:t>
            </a:r>
          </a:p>
          <a:p>
            <a:pPr>
              <a:buBlip>
                <a:blip r:embed="rId2"/>
              </a:buBlip>
            </a:pPr>
            <a:r>
              <a:rPr lang="en-US" sz="3200"/>
              <a:t>You choose how to apply; online, over the phone, mail or fax your application to SEANC</a:t>
            </a:r>
          </a:p>
          <a:p>
            <a:pPr>
              <a:buBlip>
                <a:blip r:embed="rId2"/>
              </a:buBlip>
            </a:pPr>
            <a:r>
              <a:rPr lang="en-US" sz="3200"/>
              <a:t>You keep your insurance coverage when you retire</a:t>
            </a:r>
          </a:p>
          <a:p>
            <a:pPr>
              <a:buBlip>
                <a:blip r:embed="rId2"/>
              </a:buBlip>
            </a:pPr>
            <a:r>
              <a:rPr lang="en-US" sz="3200"/>
              <a:t>SEANC supports your family dependents, including Domestic Partner, Spouse, and children up to age 25</a:t>
            </a:r>
          </a:p>
          <a:p>
            <a:pPr>
              <a:buBlip>
                <a:blip r:embed="rId2"/>
              </a:buBlip>
            </a:pPr>
            <a:r>
              <a:rPr lang="en-US" sz="3200"/>
              <a:t>No Waiting Periods once your plan is in force. </a:t>
            </a:r>
          </a:p>
          <a:p>
            <a:pPr>
              <a:buBlip>
                <a:blip r:embed="rId2"/>
              </a:buBlip>
            </a:pPr>
            <a:r>
              <a:rPr lang="en-US" sz="3200"/>
              <a:t>Life insurance without medical questions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logo&#10;&#10;Description automatically generated">
            <a:extLst>
              <a:ext uri="{FF2B5EF4-FFF2-40B4-BE49-F238E27FC236}">
                <a16:creationId xmlns:a16="http://schemas.microsoft.com/office/drawing/2014/main" id="{6B800F3F-4221-A484-050E-0441F98A7DAA}"/>
              </a:ext>
            </a:extLst>
          </p:cNvPr>
          <p:cNvPicPr>
            <a:picLocks noChangeAspect="1"/>
          </p:cNvPicPr>
          <p:nvPr/>
        </p:nvPicPr>
        <p:blipFill>
          <a:blip r:embed="rId2"/>
          <a:stretch>
            <a:fillRect/>
          </a:stretch>
        </p:blipFill>
        <p:spPr>
          <a:xfrm>
            <a:off x="10295349" y="5455937"/>
            <a:ext cx="1767017" cy="815224"/>
          </a:xfrm>
          <a:prstGeom prst="rect">
            <a:avLst/>
          </a:prstGeom>
        </p:spPr>
      </p:pic>
    </p:spTree>
    <p:extLst>
      <p:ext uri="{BB962C8B-B14F-4D97-AF65-F5344CB8AC3E}">
        <p14:creationId xmlns:p14="http://schemas.microsoft.com/office/powerpoint/2010/main" val="76725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D0B74-213B-E674-5DF2-B7E7220BE531}"/>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VIEW SEANC INSURANCE PROGRAMS</a:t>
            </a:r>
          </a:p>
        </p:txBody>
      </p:sp>
      <p:pic>
        <p:nvPicPr>
          <p:cNvPr id="5" name="Picture 4" descr="A blue sign with a white exclamation mark&#10;&#10;Description automatically generated">
            <a:extLst>
              <a:ext uri="{FF2B5EF4-FFF2-40B4-BE49-F238E27FC236}">
                <a16:creationId xmlns:a16="http://schemas.microsoft.com/office/drawing/2014/main" id="{262E6718-6830-470D-8463-21DB782B3C1F}"/>
              </a:ext>
            </a:extLst>
          </p:cNvPr>
          <p:cNvPicPr>
            <a:picLocks noChangeAspect="1"/>
          </p:cNvPicPr>
          <p:nvPr/>
        </p:nvPicPr>
        <p:blipFill>
          <a:blip r:embed="rId2"/>
          <a:stretch>
            <a:fillRect/>
          </a:stretch>
        </p:blipFill>
        <p:spPr>
          <a:xfrm>
            <a:off x="1297043" y="2112579"/>
            <a:ext cx="1547641" cy="1547641"/>
          </a:xfrm>
          <a:prstGeom prst="rect">
            <a:avLst/>
          </a:prstGeom>
        </p:spPr>
      </p:pic>
      <p:pic>
        <p:nvPicPr>
          <p:cNvPr id="7" name="Picture 6" descr="A blue sign with a white car&#10;&#10;Description automatically generated">
            <a:extLst>
              <a:ext uri="{FF2B5EF4-FFF2-40B4-BE49-F238E27FC236}">
                <a16:creationId xmlns:a16="http://schemas.microsoft.com/office/drawing/2014/main" id="{BC87F52E-AFA6-D39F-82D7-DEA7083B84AB}"/>
              </a:ext>
            </a:extLst>
          </p:cNvPr>
          <p:cNvPicPr>
            <a:picLocks noChangeAspect="1"/>
          </p:cNvPicPr>
          <p:nvPr/>
        </p:nvPicPr>
        <p:blipFill>
          <a:blip r:embed="rId3"/>
          <a:stretch>
            <a:fillRect/>
          </a:stretch>
        </p:blipFill>
        <p:spPr>
          <a:xfrm>
            <a:off x="3183438" y="2127058"/>
            <a:ext cx="1547641" cy="1547641"/>
          </a:xfrm>
          <a:prstGeom prst="rect">
            <a:avLst/>
          </a:prstGeom>
        </p:spPr>
      </p:pic>
      <p:pic>
        <p:nvPicPr>
          <p:cNvPr id="9" name="Picture 8" descr="A blue sign with a white outline of a tooth&#10;&#10;Description automatically generated">
            <a:extLst>
              <a:ext uri="{FF2B5EF4-FFF2-40B4-BE49-F238E27FC236}">
                <a16:creationId xmlns:a16="http://schemas.microsoft.com/office/drawing/2014/main" id="{B752B17B-72D4-582A-B217-957B81A47FD3}"/>
              </a:ext>
            </a:extLst>
          </p:cNvPr>
          <p:cNvPicPr>
            <a:picLocks noChangeAspect="1"/>
          </p:cNvPicPr>
          <p:nvPr/>
        </p:nvPicPr>
        <p:blipFill>
          <a:blip r:embed="rId4"/>
          <a:stretch>
            <a:fillRect/>
          </a:stretch>
        </p:blipFill>
        <p:spPr>
          <a:xfrm>
            <a:off x="5129546" y="2137905"/>
            <a:ext cx="1525949" cy="1525949"/>
          </a:xfrm>
          <a:prstGeom prst="rect">
            <a:avLst/>
          </a:prstGeom>
        </p:spPr>
      </p:pic>
      <p:pic>
        <p:nvPicPr>
          <p:cNvPr id="11" name="Picture 10" descr="A blue sign with white outline of glasses&#10;&#10;Description automatically generated">
            <a:extLst>
              <a:ext uri="{FF2B5EF4-FFF2-40B4-BE49-F238E27FC236}">
                <a16:creationId xmlns:a16="http://schemas.microsoft.com/office/drawing/2014/main" id="{074A85FC-1F93-5717-094E-F15900B781B2}"/>
              </a:ext>
            </a:extLst>
          </p:cNvPr>
          <p:cNvPicPr>
            <a:picLocks noChangeAspect="1"/>
          </p:cNvPicPr>
          <p:nvPr/>
        </p:nvPicPr>
        <p:blipFill>
          <a:blip r:embed="rId5"/>
          <a:stretch>
            <a:fillRect/>
          </a:stretch>
        </p:blipFill>
        <p:spPr>
          <a:xfrm>
            <a:off x="7124250" y="2112579"/>
            <a:ext cx="1525949" cy="1525949"/>
          </a:xfrm>
          <a:prstGeom prst="rect">
            <a:avLst/>
          </a:prstGeom>
        </p:spPr>
      </p:pic>
      <p:pic>
        <p:nvPicPr>
          <p:cNvPr id="13" name="Picture 12" descr="A blue sign with a white cross in the middle&#10;&#10;Description automatically generated">
            <a:extLst>
              <a:ext uri="{FF2B5EF4-FFF2-40B4-BE49-F238E27FC236}">
                <a16:creationId xmlns:a16="http://schemas.microsoft.com/office/drawing/2014/main" id="{E64826DD-7F7F-A80B-B3CF-0A2DE67774A9}"/>
              </a:ext>
            </a:extLst>
          </p:cNvPr>
          <p:cNvPicPr>
            <a:picLocks noChangeAspect="1"/>
          </p:cNvPicPr>
          <p:nvPr/>
        </p:nvPicPr>
        <p:blipFill>
          <a:blip r:embed="rId6"/>
          <a:stretch>
            <a:fillRect/>
          </a:stretch>
        </p:blipFill>
        <p:spPr>
          <a:xfrm>
            <a:off x="9010646" y="2137905"/>
            <a:ext cx="1525948" cy="1525948"/>
          </a:xfrm>
          <a:prstGeom prst="rect">
            <a:avLst/>
          </a:prstGeom>
        </p:spPr>
      </p:pic>
      <p:pic>
        <p:nvPicPr>
          <p:cNvPr id="15" name="Picture 14" descr="A blue sign with a white house on it&#10;&#10;Description automatically generated">
            <a:extLst>
              <a:ext uri="{FF2B5EF4-FFF2-40B4-BE49-F238E27FC236}">
                <a16:creationId xmlns:a16="http://schemas.microsoft.com/office/drawing/2014/main" id="{7207775A-CBAA-3AE9-C271-2B508DEFDC3C}"/>
              </a:ext>
            </a:extLst>
          </p:cNvPr>
          <p:cNvPicPr>
            <a:picLocks noChangeAspect="1"/>
          </p:cNvPicPr>
          <p:nvPr/>
        </p:nvPicPr>
        <p:blipFill>
          <a:blip r:embed="rId7"/>
          <a:stretch>
            <a:fillRect/>
          </a:stretch>
        </p:blipFill>
        <p:spPr>
          <a:xfrm>
            <a:off x="2229126" y="3836209"/>
            <a:ext cx="1499239" cy="1499239"/>
          </a:xfrm>
          <a:prstGeom prst="rect">
            <a:avLst/>
          </a:prstGeom>
        </p:spPr>
      </p:pic>
      <p:pic>
        <p:nvPicPr>
          <p:cNvPr id="17" name="Picture 16" descr="A blue sign with white scales&#10;&#10;Description automatically generated">
            <a:extLst>
              <a:ext uri="{FF2B5EF4-FFF2-40B4-BE49-F238E27FC236}">
                <a16:creationId xmlns:a16="http://schemas.microsoft.com/office/drawing/2014/main" id="{FDDF59DD-67BC-DC34-C8D9-F81B1F89C4E3}"/>
              </a:ext>
            </a:extLst>
          </p:cNvPr>
          <p:cNvPicPr>
            <a:picLocks noChangeAspect="1"/>
          </p:cNvPicPr>
          <p:nvPr/>
        </p:nvPicPr>
        <p:blipFill>
          <a:blip r:embed="rId8"/>
          <a:stretch>
            <a:fillRect/>
          </a:stretch>
        </p:blipFill>
        <p:spPr>
          <a:xfrm>
            <a:off x="4157856" y="3836210"/>
            <a:ext cx="1499238" cy="1499238"/>
          </a:xfrm>
          <a:prstGeom prst="rect">
            <a:avLst/>
          </a:prstGeom>
        </p:spPr>
      </p:pic>
      <p:pic>
        <p:nvPicPr>
          <p:cNvPr id="19" name="Picture 18" descr="A blue sign with a heart and a pulse line&#10;&#10;Description automatically generated">
            <a:extLst>
              <a:ext uri="{FF2B5EF4-FFF2-40B4-BE49-F238E27FC236}">
                <a16:creationId xmlns:a16="http://schemas.microsoft.com/office/drawing/2014/main" id="{330A3248-8FEC-8FED-F734-8BF40E1FE055}"/>
              </a:ext>
            </a:extLst>
          </p:cNvPr>
          <p:cNvPicPr>
            <a:picLocks noChangeAspect="1"/>
          </p:cNvPicPr>
          <p:nvPr/>
        </p:nvPicPr>
        <p:blipFill>
          <a:blip r:embed="rId9"/>
          <a:stretch>
            <a:fillRect/>
          </a:stretch>
        </p:blipFill>
        <p:spPr>
          <a:xfrm>
            <a:off x="6086585" y="3836210"/>
            <a:ext cx="1499238" cy="1499238"/>
          </a:xfrm>
          <a:prstGeom prst="rect">
            <a:avLst/>
          </a:prstGeom>
        </p:spPr>
      </p:pic>
      <p:pic>
        <p:nvPicPr>
          <p:cNvPr id="21" name="Picture 20" descr="A blue square with white paw print&#10;&#10;Description automatically generated">
            <a:extLst>
              <a:ext uri="{FF2B5EF4-FFF2-40B4-BE49-F238E27FC236}">
                <a16:creationId xmlns:a16="http://schemas.microsoft.com/office/drawing/2014/main" id="{05671148-BB19-927A-D531-EA423085599C}"/>
              </a:ext>
            </a:extLst>
          </p:cNvPr>
          <p:cNvPicPr>
            <a:picLocks noChangeAspect="1"/>
          </p:cNvPicPr>
          <p:nvPr/>
        </p:nvPicPr>
        <p:blipFill>
          <a:blip r:embed="rId10"/>
          <a:stretch>
            <a:fillRect/>
          </a:stretch>
        </p:blipFill>
        <p:spPr>
          <a:xfrm>
            <a:off x="8015315" y="3836209"/>
            <a:ext cx="1499237" cy="1499237"/>
          </a:xfrm>
          <a:prstGeom prst="rect">
            <a:avLst/>
          </a:prstGeom>
        </p:spPr>
      </p:pic>
      <p:sp>
        <p:nvSpPr>
          <p:cNvPr id="22" name="TextBox 21">
            <a:extLst>
              <a:ext uri="{FF2B5EF4-FFF2-40B4-BE49-F238E27FC236}">
                <a16:creationId xmlns:a16="http://schemas.microsoft.com/office/drawing/2014/main" id="{AE2CB2A3-0A4D-872A-57DC-15B28577305C}"/>
              </a:ext>
            </a:extLst>
          </p:cNvPr>
          <p:cNvSpPr txBox="1"/>
          <p:nvPr/>
        </p:nvSpPr>
        <p:spPr>
          <a:xfrm>
            <a:off x="2518309" y="5730810"/>
            <a:ext cx="7023954" cy="496161"/>
          </a:xfrm>
          <a:prstGeom prst="rect">
            <a:avLst/>
          </a:prstGeom>
          <a:noFill/>
        </p:spPr>
        <p:txBody>
          <a:bodyPr wrap="square" rtlCol="0">
            <a:spAutoFit/>
          </a:bodyPr>
          <a:lstStyle/>
          <a:p>
            <a:pPr algn="ctr" defTabSz="374904">
              <a:spcAft>
                <a:spcPts val="600"/>
              </a:spcAft>
            </a:pPr>
            <a:r>
              <a:rPr lang="en-US" sz="2624" kern="1200">
                <a:solidFill>
                  <a:schemeClr val="tx1"/>
                </a:solidFill>
                <a:latin typeface="Arial" panose="020B0604020202020204" pitchFamily="34" charset="0"/>
                <a:ea typeface="+mn-ea"/>
                <a:cs typeface="Arial" panose="020B0604020202020204" pitchFamily="34" charset="0"/>
              </a:rPr>
              <a:t>Visit </a:t>
            </a:r>
            <a:r>
              <a:rPr lang="en-US" sz="2624" kern="1200" err="1">
                <a:solidFill>
                  <a:schemeClr val="tx1"/>
                </a:solidFill>
                <a:latin typeface="Arial" panose="020B0604020202020204" pitchFamily="34" charset="0"/>
                <a:ea typeface="+mn-ea"/>
                <a:cs typeface="Arial" panose="020B0604020202020204" pitchFamily="34" charset="0"/>
              </a:rPr>
              <a:t>seanc.org</a:t>
            </a:r>
            <a:r>
              <a:rPr lang="en-US" sz="2624" kern="1200">
                <a:solidFill>
                  <a:schemeClr val="tx1"/>
                </a:solidFill>
                <a:latin typeface="Arial" panose="020B0604020202020204" pitchFamily="34" charset="0"/>
                <a:ea typeface="+mn-ea"/>
                <a:cs typeface="Arial" panose="020B0604020202020204" pitchFamily="34" charset="0"/>
              </a:rPr>
              <a:t>/insurance for more information</a:t>
            </a:r>
            <a:endParaRPr lang="en-US" sz="3200">
              <a:latin typeface="Arial" panose="020B0604020202020204" pitchFamily="34" charset="0"/>
              <a:cs typeface="Arial" panose="020B0604020202020204" pitchFamily="34" charset="0"/>
            </a:endParaRPr>
          </a:p>
        </p:txBody>
      </p:sp>
      <p:pic>
        <p:nvPicPr>
          <p:cNvPr id="23" name="Picture 22" descr="A blue and white logo&#10;&#10;Description automatically generated">
            <a:extLst>
              <a:ext uri="{FF2B5EF4-FFF2-40B4-BE49-F238E27FC236}">
                <a16:creationId xmlns:a16="http://schemas.microsoft.com/office/drawing/2014/main" id="{4BC03B11-D81D-2581-EC25-5320A1A4A651}"/>
              </a:ext>
            </a:extLst>
          </p:cNvPr>
          <p:cNvPicPr>
            <a:picLocks noChangeAspect="1"/>
          </p:cNvPicPr>
          <p:nvPr/>
        </p:nvPicPr>
        <p:blipFill>
          <a:blip r:embed="rId11"/>
          <a:stretch>
            <a:fillRect/>
          </a:stretch>
        </p:blipFill>
        <p:spPr>
          <a:xfrm>
            <a:off x="10669314" y="6062750"/>
            <a:ext cx="1245403" cy="574574"/>
          </a:xfrm>
          <a:prstGeom prst="rect">
            <a:avLst/>
          </a:prstGeom>
        </p:spPr>
      </p:pic>
    </p:spTree>
    <p:extLst>
      <p:ext uri="{BB962C8B-B14F-4D97-AF65-F5344CB8AC3E}">
        <p14:creationId xmlns:p14="http://schemas.microsoft.com/office/powerpoint/2010/main" val="31946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F1C622B-654B-C8A1-6D71-DDE0EE79097A}"/>
              </a:ext>
            </a:extLst>
          </p:cNvPr>
          <p:cNvPicPr>
            <a:picLocks noGrp="1" noChangeAspect="1"/>
          </p:cNvPicPr>
          <p:nvPr>
            <p:ph idx="1"/>
          </p:nvPr>
        </p:nvPicPr>
        <p:blipFill>
          <a:blip r:embed="rId2"/>
          <a:stretch/>
        </p:blipFill>
        <p:spPr>
          <a:xfrm>
            <a:off x="643467" y="1616031"/>
            <a:ext cx="10905066" cy="3625937"/>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38020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Widescreen</PresentationFormat>
  <Slides>22</Slides>
  <Notes>6</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THE MISSION</vt:lpstr>
      <vt:lpstr>SEANC’s CORE VALUES</vt:lpstr>
      <vt:lpstr>WHO WE ARE</vt:lpstr>
      <vt:lpstr>PowerPoint Presentation</vt:lpstr>
      <vt:lpstr>WHY YOU SHOULD JOIN</vt:lpstr>
      <vt:lpstr>Benefits of SEANC</vt:lpstr>
      <vt:lpstr>VIEW SEANC INSURANCE PROGRAMS</vt:lpstr>
      <vt:lpstr>PowerPoint Presentation</vt:lpstr>
      <vt:lpstr>Discounts to Theme Parks</vt:lpstr>
      <vt:lpstr>Scholarships</vt:lpstr>
      <vt:lpstr>Scholarship Categories</vt:lpstr>
      <vt:lpstr>Leadership NC Scholarship </vt:lpstr>
      <vt:lpstr>PowerPoint Presentation</vt:lpstr>
      <vt:lpstr>PUBLICATIONS AND ALERTS</vt:lpstr>
      <vt:lpstr>PowerPoint Presentation</vt:lpstr>
      <vt:lpstr>APPLICATION</vt:lpstr>
      <vt:lpstr>PowerPoint Presentation</vt:lpstr>
      <vt:lpstr>PowerPoint Presentation</vt:lpstr>
      <vt:lpstr>For more information about SEANC and its benefits, visit:  seanc.org/memberguide</vt:lpstr>
      <vt:lpstr>Social Media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Cline</dc:creator>
  <cp:revision>1</cp:revision>
  <dcterms:created xsi:type="dcterms:W3CDTF">2023-10-12T16:48:29Z</dcterms:created>
  <dcterms:modified xsi:type="dcterms:W3CDTF">2025-04-22T16:58:32Z</dcterms:modified>
</cp:coreProperties>
</file>